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0.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51.xml" ContentType="application/vnd.openxmlformats-officedocument.presentationml.tag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tags/tag52.xml" ContentType="application/vnd.openxmlformats-officedocument.presentationml.tags+xml"/>
  <Override PartName="/ppt/notesSlides/notesSlide163.xml" ContentType="application/vnd.openxmlformats-officedocument.presentationml.notesSlide+xml"/>
  <Override PartName="/ppt/tags/tag53.xml" ContentType="application/vnd.openxmlformats-officedocument.presentationml.tags+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tags/tag54.xml" ContentType="application/vnd.openxmlformats-officedocument.presentationml.tags+xml"/>
  <Override PartName="/ppt/notesSlides/notesSlide1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215"/>
  </p:notesMasterIdLst>
  <p:sldIdLst>
    <p:sldId id="2076138295" r:id="rId8"/>
    <p:sldId id="2076138301" r:id="rId9"/>
    <p:sldId id="2076138387" r:id="rId10"/>
    <p:sldId id="2076138325" r:id="rId11"/>
    <p:sldId id="2076138467" r:id="rId12"/>
    <p:sldId id="275" r:id="rId13"/>
    <p:sldId id="296" r:id="rId14"/>
    <p:sldId id="276" r:id="rId15"/>
    <p:sldId id="277" r:id="rId16"/>
    <p:sldId id="278" r:id="rId17"/>
    <p:sldId id="280" r:id="rId18"/>
    <p:sldId id="2076138337" r:id="rId19"/>
    <p:sldId id="2076138493" r:id="rId20"/>
    <p:sldId id="2076138442" r:id="rId21"/>
    <p:sldId id="2076138327" r:id="rId22"/>
    <p:sldId id="2076137318" r:id="rId23"/>
    <p:sldId id="2076138345" r:id="rId24"/>
    <p:sldId id="2076138346" r:id="rId25"/>
    <p:sldId id="2076138510" r:id="rId26"/>
    <p:sldId id="2076138511" r:id="rId27"/>
    <p:sldId id="2076138512" r:id="rId28"/>
    <p:sldId id="2076138513" r:id="rId29"/>
    <p:sldId id="2076138537" r:id="rId30"/>
    <p:sldId id="2076138514" r:id="rId31"/>
    <p:sldId id="2076138515" r:id="rId32"/>
    <p:sldId id="1370" r:id="rId33"/>
    <p:sldId id="1841" r:id="rId34"/>
    <p:sldId id="2076138486" r:id="rId35"/>
    <p:sldId id="2076138487" r:id="rId36"/>
    <p:sldId id="2076138491" r:id="rId37"/>
    <p:sldId id="2076138546" r:id="rId38"/>
    <p:sldId id="2076138542" r:id="rId39"/>
    <p:sldId id="2076138328" r:id="rId40"/>
    <p:sldId id="2076137739" r:id="rId41"/>
    <p:sldId id="2076138507" r:id="rId42"/>
    <p:sldId id="2076138508" r:id="rId43"/>
    <p:sldId id="2076138509" r:id="rId44"/>
    <p:sldId id="2076138529" r:id="rId45"/>
    <p:sldId id="2076138530" r:id="rId46"/>
    <p:sldId id="2076138531" r:id="rId47"/>
    <p:sldId id="2076138532" r:id="rId48"/>
    <p:sldId id="2076138533" r:id="rId49"/>
    <p:sldId id="2076138534" r:id="rId50"/>
    <p:sldId id="2076138441" r:id="rId51"/>
    <p:sldId id="2076138302" r:id="rId52"/>
    <p:sldId id="2076138310" r:id="rId53"/>
    <p:sldId id="2076138499" r:id="rId54"/>
    <p:sldId id="2076138308" r:id="rId55"/>
    <p:sldId id="2076138501" r:id="rId56"/>
    <p:sldId id="2076138516" r:id="rId57"/>
    <p:sldId id="2076138535" r:id="rId58"/>
    <p:sldId id="2076138536" r:id="rId59"/>
    <p:sldId id="2076137913" r:id="rId60"/>
    <p:sldId id="2076138309" r:id="rId61"/>
    <p:sldId id="2076138518" r:id="rId62"/>
    <p:sldId id="2076138519" r:id="rId63"/>
    <p:sldId id="2076138517" r:id="rId64"/>
    <p:sldId id="2076138538" r:id="rId65"/>
    <p:sldId id="2076138314" r:id="rId66"/>
    <p:sldId id="2076138315" r:id="rId67"/>
    <p:sldId id="2076138502" r:id="rId68"/>
    <p:sldId id="2076138503" r:id="rId69"/>
    <p:sldId id="2076138520" r:id="rId70"/>
    <p:sldId id="2076138539" r:id="rId71"/>
    <p:sldId id="2076138318" r:id="rId72"/>
    <p:sldId id="2076138319" r:id="rId73"/>
    <p:sldId id="2076138521" r:id="rId74"/>
    <p:sldId id="2076138522" r:id="rId75"/>
    <p:sldId id="2076138523" r:id="rId76"/>
    <p:sldId id="2076138540" r:id="rId77"/>
    <p:sldId id="2076138316" r:id="rId78"/>
    <p:sldId id="2076138317" r:id="rId79"/>
    <p:sldId id="2076138505" r:id="rId80"/>
    <p:sldId id="2076138506" r:id="rId81"/>
    <p:sldId id="2076138524" r:id="rId82"/>
    <p:sldId id="2076138541" r:id="rId83"/>
    <p:sldId id="2076138320" r:id="rId84"/>
    <p:sldId id="2076138321" r:id="rId85"/>
    <p:sldId id="2076138526" r:id="rId86"/>
    <p:sldId id="2076138527" r:id="rId87"/>
    <p:sldId id="2076138525" r:id="rId88"/>
    <p:sldId id="2076138528" r:id="rId89"/>
    <p:sldId id="2076138322" r:id="rId90"/>
    <p:sldId id="2076138323" r:id="rId91"/>
    <p:sldId id="2076138482" r:id="rId92"/>
    <p:sldId id="2076138357" r:id="rId93"/>
    <p:sldId id="2076138414" r:id="rId94"/>
    <p:sldId id="2076138358" r:id="rId95"/>
    <p:sldId id="2076138356" r:id="rId96"/>
    <p:sldId id="2076138415" r:id="rId97"/>
    <p:sldId id="2076138416" r:id="rId98"/>
    <p:sldId id="2076138417" r:id="rId99"/>
    <p:sldId id="2076138483" r:id="rId100"/>
    <p:sldId id="2076138484" r:id="rId101"/>
    <p:sldId id="2076138468" r:id="rId102"/>
    <p:sldId id="2076138469" r:id="rId103"/>
    <p:sldId id="2076138470" r:id="rId104"/>
    <p:sldId id="2076138443" r:id="rId105"/>
    <p:sldId id="2076138444" r:id="rId106"/>
    <p:sldId id="2076138495" r:id="rId107"/>
    <p:sldId id="2076138367" r:id="rId108"/>
    <p:sldId id="2076138543" r:id="rId109"/>
    <p:sldId id="2076138544" r:id="rId110"/>
    <p:sldId id="2076138545" r:id="rId111"/>
    <p:sldId id="2076138500" r:id="rId112"/>
    <p:sldId id="2076138504" r:id="rId113"/>
    <p:sldId id="2076138366" r:id="rId114"/>
    <p:sldId id="2076138497" r:id="rId115"/>
    <p:sldId id="2076138498" r:id="rId116"/>
    <p:sldId id="2452" r:id="rId117"/>
    <p:sldId id="2076138472" r:id="rId118"/>
    <p:sldId id="2076138449" r:id="rId119"/>
    <p:sldId id="2076138450" r:id="rId120"/>
    <p:sldId id="2076138451" r:id="rId121"/>
    <p:sldId id="2076138263" r:id="rId122"/>
    <p:sldId id="1385" r:id="rId123"/>
    <p:sldId id="2076138420" r:id="rId124"/>
    <p:sldId id="2076138421" r:id="rId125"/>
    <p:sldId id="2076138347" r:id="rId126"/>
    <p:sldId id="2076138413" r:id="rId127"/>
    <p:sldId id="2076138422" r:id="rId128"/>
    <p:sldId id="2076138423" r:id="rId129"/>
    <p:sldId id="281" r:id="rId130"/>
    <p:sldId id="2076137552" r:id="rId131"/>
    <p:sldId id="2076137551" r:id="rId132"/>
    <p:sldId id="2076138424" r:id="rId133"/>
    <p:sldId id="2076138425" r:id="rId134"/>
    <p:sldId id="2076138426" r:id="rId135"/>
    <p:sldId id="2076138427" r:id="rId136"/>
    <p:sldId id="2076138428" r:id="rId137"/>
    <p:sldId id="2076138369" r:id="rId138"/>
    <p:sldId id="2076138419" r:id="rId139"/>
    <p:sldId id="2076138429" r:id="rId140"/>
    <p:sldId id="2076138475" r:id="rId141"/>
    <p:sldId id="2076138430" r:id="rId142"/>
    <p:sldId id="2076138431" r:id="rId143"/>
    <p:sldId id="2076138492" r:id="rId144"/>
    <p:sldId id="2076138432" r:id="rId145"/>
    <p:sldId id="2076138433" r:id="rId146"/>
    <p:sldId id="2076138434" r:id="rId147"/>
    <p:sldId id="2076138435" r:id="rId148"/>
    <p:sldId id="2076138436" r:id="rId149"/>
    <p:sldId id="2076138368" r:id="rId150"/>
    <p:sldId id="2076137560" r:id="rId151"/>
    <p:sldId id="2076138474" r:id="rId152"/>
    <p:sldId id="2076137561" r:id="rId153"/>
    <p:sldId id="2076137562" r:id="rId154"/>
    <p:sldId id="2076137563" r:id="rId155"/>
    <p:sldId id="2076138437" r:id="rId156"/>
    <p:sldId id="2076138376" r:id="rId157"/>
    <p:sldId id="2076138379" r:id="rId158"/>
    <p:sldId id="2076138438" r:id="rId159"/>
    <p:sldId id="2076138404" r:id="rId160"/>
    <p:sldId id="2076138464" r:id="rId161"/>
    <p:sldId id="2076138465" r:id="rId162"/>
    <p:sldId id="2076138466" r:id="rId163"/>
    <p:sldId id="2076138371" r:id="rId164"/>
    <p:sldId id="2076138476" r:id="rId165"/>
    <p:sldId id="2076138377" r:id="rId166"/>
    <p:sldId id="2076138378" r:id="rId167"/>
    <p:sldId id="2076138439" r:id="rId168"/>
    <p:sldId id="2076138440" r:id="rId169"/>
    <p:sldId id="2076138375" r:id="rId170"/>
    <p:sldId id="2076138374" r:id="rId171"/>
    <p:sldId id="287" r:id="rId172"/>
    <p:sldId id="2076138373" r:id="rId173"/>
    <p:sldId id="2076138477" r:id="rId174"/>
    <p:sldId id="2076138401" r:id="rId175"/>
    <p:sldId id="2076138402" r:id="rId176"/>
    <p:sldId id="2076138494" r:id="rId177"/>
    <p:sldId id="2076138459" r:id="rId178"/>
    <p:sldId id="2076138405" r:id="rId179"/>
    <p:sldId id="2076138461" r:id="rId180"/>
    <p:sldId id="2076138460" r:id="rId181"/>
    <p:sldId id="2076138406" r:id="rId182"/>
    <p:sldId id="2076138409" r:id="rId183"/>
    <p:sldId id="2076138411" r:id="rId184"/>
    <p:sldId id="2076138407" r:id="rId185"/>
    <p:sldId id="2076138403" r:id="rId186"/>
    <p:sldId id="2076138463" r:id="rId187"/>
    <p:sldId id="2076138412" r:id="rId188"/>
    <p:sldId id="2076138408" r:id="rId189"/>
    <p:sldId id="2076138462" r:id="rId190"/>
    <p:sldId id="2076138452" r:id="rId191"/>
    <p:sldId id="2076138453" r:id="rId192"/>
    <p:sldId id="2076138454" r:id="rId193"/>
    <p:sldId id="2076138455" r:id="rId194"/>
    <p:sldId id="2076138456" r:id="rId195"/>
    <p:sldId id="2076138457" r:id="rId196"/>
    <p:sldId id="2076138446" r:id="rId197"/>
    <p:sldId id="2076138447" r:id="rId198"/>
    <p:sldId id="2076138448" r:id="rId199"/>
    <p:sldId id="2076138395" r:id="rId200"/>
    <p:sldId id="2076138445" r:id="rId201"/>
    <p:sldId id="2076138329" r:id="rId202"/>
    <p:sldId id="2076138298" r:id="rId203"/>
    <p:sldId id="2076138299" r:id="rId204"/>
    <p:sldId id="2076138300" r:id="rId205"/>
    <p:sldId id="2076138304" r:id="rId206"/>
    <p:sldId id="2076138236" r:id="rId207"/>
    <p:sldId id="2076138305" r:id="rId208"/>
    <p:sldId id="2076138418" r:id="rId209"/>
    <p:sldId id="2076138208" r:id="rId210"/>
    <p:sldId id="2076138271" r:id="rId211"/>
    <p:sldId id="2076138225" r:id="rId212"/>
    <p:sldId id="2076138270" r:id="rId213"/>
    <p:sldId id="2076138226" r:id="rId2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rity Center + Azure Defender" id="{C274AFDC-CF9C-44C7-8F8A-776972FC0600}">
          <p14:sldIdLst>
            <p14:sldId id="2076138325"/>
            <p14:sldId id="2076138467"/>
            <p14:sldId id="275"/>
            <p14:sldId id="296"/>
            <p14:sldId id="276"/>
            <p14:sldId id="277"/>
            <p14:sldId id="278"/>
            <p14:sldId id="280"/>
            <p14:sldId id="2076138337"/>
            <p14:sldId id="2076138493"/>
          </p14:sldIdLst>
        </p14:section>
        <p14:section name="Break" id="{9631F808-60CC-458B-B264-A4BB7B381995}">
          <p14:sldIdLst>
            <p14:sldId id="2076138442"/>
          </p14:sldIdLst>
        </p14:section>
        <p14:section name="Azure Defender" id="{196545E2-E7A9-4C67-8716-BDE39927BCF0}">
          <p14:sldIdLst>
            <p14:sldId id="2076138327"/>
            <p14:sldId id="2076137318"/>
            <p14:sldId id="2076138345"/>
            <p14:sldId id="2076138346"/>
          </p14:sldIdLst>
        </p14:section>
        <p14:section name="Azure Defender Deployment" id="{4346F967-D2BE-4527-939D-F420811B197E}">
          <p14:sldIdLst>
            <p14:sldId id="2076138510"/>
            <p14:sldId id="2076138511"/>
            <p14:sldId id="2076138512"/>
            <p14:sldId id="2076138513"/>
            <p14:sldId id="2076138537"/>
            <p14:sldId id="2076138514"/>
            <p14:sldId id="2076138515"/>
          </p14:sldIdLst>
        </p14:section>
        <p14:section name="Azure Defender Solutions" id="{27DA62DD-4511-48D8-91E4-9612E6225D63}">
          <p14:sldIdLst>
            <p14:sldId id="1370"/>
            <p14:sldId id="1841"/>
          </p14:sldIdLst>
        </p14:section>
        <p14:section name="Azure Policy" id="{CAF2A4B0-E440-4028-979E-D19F2F28F048}">
          <p14:sldIdLst>
            <p14:sldId id="2076138486"/>
            <p14:sldId id="2076138487"/>
            <p14:sldId id="2076138491"/>
            <p14:sldId id="2076138546"/>
            <p14:sldId id="2076138542"/>
          </p14:sldIdLst>
        </p14:section>
        <p14:section name="VM Vulnerability Assessment" id="{A0BEE228-0ADB-48B3-B016-904DA0ECCC0A}">
          <p14:sldIdLst>
            <p14:sldId id="2076138328"/>
            <p14:sldId id="2076137739"/>
            <p14:sldId id="2076138507"/>
            <p14:sldId id="2076138508"/>
            <p14:sldId id="2076138509"/>
            <p14:sldId id="2076138529"/>
          </p14:sldIdLst>
        </p14:section>
        <p14:section name="SQL Vulnerability Assessment" id="{FD8CF967-F330-4990-9F92-8993000475A3}">
          <p14:sldIdLst>
            <p14:sldId id="2076138530"/>
            <p14:sldId id="2076138531"/>
            <p14:sldId id="2076138532"/>
            <p14:sldId id="2076138533"/>
            <p14:sldId id="2076138534"/>
          </p14:sldIdLst>
        </p14:section>
        <p14:section name="Break" id="{886D63D4-6E91-4CF5-9678-2CF22AB2529E}">
          <p14:sldIdLst>
            <p14:sldId id="2076138441"/>
            <p14:sldId id="2076138302"/>
          </p14:sldIdLst>
        </p14:section>
        <p14:section name="File Integrity" id="{D43137DB-7A7D-4D5E-8584-C56E6A2CBD72}">
          <p14:sldIdLst>
            <p14:sldId id="2076138310"/>
            <p14:sldId id="2076138499"/>
            <p14:sldId id="2076138308"/>
            <p14:sldId id="2076138501"/>
            <p14:sldId id="2076138516"/>
            <p14:sldId id="2076138535"/>
            <p14:sldId id="2076138536"/>
          </p14:sldIdLst>
        </p14:section>
        <p14:section name="Container Image Scanning" id="{981B5751-F059-421E-9F4A-718DED7576A9}">
          <p14:sldIdLst>
            <p14:sldId id="2076137913"/>
            <p14:sldId id="2076138309"/>
            <p14:sldId id="2076138518"/>
            <p14:sldId id="2076138519"/>
            <p14:sldId id="2076138517"/>
            <p14:sldId id="2076138538"/>
          </p14:sldIdLst>
        </p14:section>
        <p14:section name="Adaptive Application Control" id="{764B7D06-6D79-4110-BCE7-7E682E6BC19B}">
          <p14:sldIdLst>
            <p14:sldId id="2076138314"/>
            <p14:sldId id="2076138315"/>
            <p14:sldId id="2076138502"/>
            <p14:sldId id="2076138503"/>
            <p14:sldId id="2076138520"/>
            <p14:sldId id="2076138539"/>
          </p14:sldIdLst>
        </p14:section>
        <p14:section name="Adaptive Network Hardening" id="{01786078-9EE2-48B0-8C93-309871958D1B}">
          <p14:sldIdLst>
            <p14:sldId id="2076138318"/>
            <p14:sldId id="2076138319"/>
            <p14:sldId id="2076138521"/>
            <p14:sldId id="2076138522"/>
            <p14:sldId id="2076138523"/>
            <p14:sldId id="2076138540"/>
          </p14:sldIdLst>
        </p14:section>
        <p14:section name="JIT VM Access" id="{8EFE9F4D-A5D1-4470-BE9D-DA6EF130F49F}">
          <p14:sldIdLst>
            <p14:sldId id="2076138316"/>
            <p14:sldId id="2076138317"/>
            <p14:sldId id="2076138505"/>
            <p14:sldId id="2076138506"/>
            <p14:sldId id="2076138524"/>
            <p14:sldId id="2076138541"/>
          </p14:sldIdLst>
        </p14:section>
        <p14:section name="Network Map" id="{3DE12C7F-F3BA-46C4-B695-C6841C27BD44}">
          <p14:sldIdLst>
            <p14:sldId id="2076138320"/>
            <p14:sldId id="2076138321"/>
            <p14:sldId id="2076138526"/>
            <p14:sldId id="2076138527"/>
            <p14:sldId id="2076138525"/>
            <p14:sldId id="2076138528"/>
          </p14:sldIdLst>
        </p14:section>
        <p14:section name="IoT Security" id="{866E7AD6-B12C-4972-8F28-0BA067E4729E}">
          <p14:sldIdLst>
            <p14:sldId id="2076138322"/>
            <p14:sldId id="2076138323"/>
            <p14:sldId id="2076138482"/>
            <p14:sldId id="2076138357"/>
            <p14:sldId id="2076138414"/>
            <p14:sldId id="2076138358"/>
            <p14:sldId id="2076138356"/>
            <p14:sldId id="2076138415"/>
            <p14:sldId id="2076138416"/>
            <p14:sldId id="2076138417"/>
            <p14:sldId id="2076138483"/>
            <p14:sldId id="2076138484"/>
          </p14:sldIdLst>
        </p14:section>
        <p14:section name="Recommendations" id="{CEF9A24C-D26E-4AAC-BB1E-C1BB44E1606D}">
          <p14:sldIdLst>
            <p14:sldId id="2076138468"/>
            <p14:sldId id="2076138469"/>
            <p14:sldId id="2076138470"/>
          </p14:sldIdLst>
        </p14:section>
        <p14:section name="Long Break" id="{BA75260C-0D7A-403D-AA87-D9B6D80D3B7A}">
          <p14:sldIdLst>
            <p14:sldId id="2076138443"/>
            <p14:sldId id="2076138444"/>
          </p14:sldIdLst>
        </p14:section>
        <p14:section name="Azure Defender APIs" id="{9B7668E5-8A25-4EC7-A57A-3BDAA9DCA595}">
          <p14:sldIdLst>
            <p14:sldId id="2076138495"/>
            <p14:sldId id="2076138367"/>
            <p14:sldId id="2076138543"/>
            <p14:sldId id="2076138544"/>
            <p14:sldId id="2076138545"/>
            <p14:sldId id="2076138500"/>
            <p14:sldId id="2076138504"/>
            <p14:sldId id="2076138366"/>
            <p14:sldId id="2076138497"/>
            <p14:sldId id="2076138498"/>
          </p14:sldIdLst>
        </p14:section>
        <p14:section name="Question" id="{8667E555-ECFA-4E34-8C0E-8A0B8EAF691E}">
          <p14:sldIdLst>
            <p14:sldId id="2452"/>
            <p14:sldId id="2076138472"/>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19"/>
            <p14:sldId id="2076138429"/>
            <p14:sldId id="2076138475"/>
            <p14:sldId id="2076138430"/>
            <p14:sldId id="2076138431"/>
            <p14:sldId id="2076138492"/>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94"/>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slide" Target="slides/slide179.xml"/><Relationship Id="rId216" Type="http://schemas.openxmlformats.org/officeDocument/2006/relationships/presProps" Target="presProps.xml"/><Relationship Id="rId211" Type="http://schemas.openxmlformats.org/officeDocument/2006/relationships/slide" Target="slides/slide204.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slide" Target="slides/slide190.xml"/><Relationship Id="rId206" Type="http://schemas.openxmlformats.org/officeDocument/2006/relationships/slide" Target="slides/slide199.xml"/><Relationship Id="rId201" Type="http://schemas.openxmlformats.org/officeDocument/2006/relationships/slide" Target="slides/slide194.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217"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slide" Target="slides/slide205.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slide" Target="slides/slide195.xml"/><Relationship Id="rId207" Type="http://schemas.openxmlformats.org/officeDocument/2006/relationships/slide" Target="slides/slide200.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13" Type="http://schemas.openxmlformats.org/officeDocument/2006/relationships/slide" Target="slides/slide206.xml"/><Relationship Id="rId218"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slide" Target="slides/slide196.xml"/><Relationship Id="rId208" Type="http://schemas.openxmlformats.org/officeDocument/2006/relationships/slide" Target="slides/slide20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219" Type="http://schemas.openxmlformats.org/officeDocument/2006/relationships/tableStyles" Target="tableStyles.xml"/><Relationship Id="rId3" Type="http://schemas.openxmlformats.org/officeDocument/2006/relationships/customXml" Target="../customXml/item3.xml"/><Relationship Id="rId214" Type="http://schemas.openxmlformats.org/officeDocument/2006/relationships/slide" Target="slides/slide207.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slide" Target="slides/slide202.xml"/><Relationship Id="rId190" Type="http://schemas.openxmlformats.org/officeDocument/2006/relationships/slide" Target="slides/slide183.xml"/><Relationship Id="rId204" Type="http://schemas.openxmlformats.org/officeDocument/2006/relationships/slide" Target="slides/slide197.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notesMaster" Target="notesMasters/notesMaster1.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7/14/2021 1:05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40895945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8181273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21090789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39034097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Azure Security Center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149</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294721916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157</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160</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163</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166</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167</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169</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170</a:t>
            </a:fld>
            <a:endParaRPr lang="en-US"/>
          </a:p>
        </p:txBody>
      </p:sp>
    </p:spTree>
    <p:extLst>
      <p:ext uri="{BB962C8B-B14F-4D97-AF65-F5344CB8AC3E}">
        <p14:creationId xmlns:p14="http://schemas.microsoft.com/office/powerpoint/2010/main" val="95722788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171</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172</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173</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174</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176</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177</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178</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7/14/2021 1:05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179</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180</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181</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182</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183</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185</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186</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187</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188</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189</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191</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192</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193</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196</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203</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204</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49598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809751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236339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184845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1554809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https://github.com/Azure/Azure-Security-Center/blob/main/Remediation%20scripts/Enable%20the%20built-in%20vulnerability%20assessment%20solution%20on%20virtual%20machines%20(powered%20by%20Qualys)/PowerShell/qualys-remediate-unhealthy-vms.ps1</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138089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669681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427116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1843064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340082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4034256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913019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537708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2564138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079239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90370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739270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2767360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2489590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513740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58799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1576766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4277396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4845183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655546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8341639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873211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9499895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336508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472754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7818830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3338294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391415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7520257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4251387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35540152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2615421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17984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353391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4003240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23127426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26845978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4681795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147128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6693092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38533456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https://docs.microsoft.com/en-us/rest/api/securitycenter/adaptive-application-controls</a:t>
            </a:r>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26581074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5304537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6217931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269153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Security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952037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July 14,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July 14,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July 14,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July 14,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July 14,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July 14,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July 14,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July 14,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July 14,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July 14,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July 14,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July 14,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hyperlink" Target="https://management.azure.com/providers/Microsoft.ResourceGraph/resources?api-version=2019-04-01" TargetMode="External"/><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5.xml"/><Relationship Id="rId1" Type="http://schemas.openxmlformats.org/officeDocument/2006/relationships/slideLayout" Target="../slideLayouts/slideLayout6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6.xml"/><Relationship Id="rId1" Type="http://schemas.openxmlformats.org/officeDocument/2006/relationships/slideLayout" Target="../slideLayouts/slideLayout6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5.xml"/></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5.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5.png"/><Relationship Id="rId1" Type="http://schemas.openxmlformats.org/officeDocument/2006/relationships/slideLayout" Target="../slideLayouts/slideLayout39.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8.xml"/><Relationship Id="rId1" Type="http://schemas.openxmlformats.org/officeDocument/2006/relationships/slideLayout" Target="../slideLayouts/slideLayout66.xml"/><Relationship Id="rId4" Type="http://schemas.openxmlformats.org/officeDocument/2006/relationships/image" Target="../media/image89.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6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1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6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66.xml"/><Relationship Id="rId5" Type="http://schemas.openxmlformats.org/officeDocument/2006/relationships/image" Target="../media/image96.png"/><Relationship Id="rId4" Type="http://schemas.openxmlformats.org/officeDocument/2006/relationships/image" Target="../media/image65.png"/></Relationships>
</file>

<file path=ppt/slides/_rels/slide1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7.xml"/><Relationship Id="rId1" Type="http://schemas.openxmlformats.org/officeDocument/2006/relationships/slideLayout" Target="../slideLayouts/slideLayout66.xml"/><Relationship Id="rId5" Type="http://schemas.openxmlformats.org/officeDocument/2006/relationships/image" Target="../media/image97.png"/><Relationship Id="rId4" Type="http://schemas.openxmlformats.org/officeDocument/2006/relationships/image" Target="../media/image65.png"/></Relationships>
</file>

<file path=ppt/slides/_rels/slide1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5.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0.xml"/><Relationship Id="rId1" Type="http://schemas.openxmlformats.org/officeDocument/2006/relationships/slideLayout" Target="../slideLayouts/slideLayout6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5.xml"/></Relationships>
</file>

<file path=ppt/slides/_rels/slide1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5.xml"/></Relationships>
</file>

<file path=ppt/slides/_rels/slide1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1.xml"/><Relationship Id="rId1" Type="http://schemas.openxmlformats.org/officeDocument/2006/relationships/slideLayout" Target="../slideLayouts/slideLayout6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6.xml"/></Relationships>
</file>

<file path=ppt/slides/_rels/slide1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4.xml"/><Relationship Id="rId1" Type="http://schemas.openxmlformats.org/officeDocument/2006/relationships/slideLayout" Target="../slideLayouts/slideLayout66.xml"/><Relationship Id="rId4" Type="http://schemas.openxmlformats.org/officeDocument/2006/relationships/image" Target="../media/image105.png"/></Relationships>
</file>

<file path=ppt/slides/_rels/slide1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6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6.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1.xml"/><Relationship Id="rId1" Type="http://schemas.openxmlformats.org/officeDocument/2006/relationships/slideLayout" Target="../slideLayouts/slideLayout6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3.xml"/><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5.xml"/></Relationships>
</file>

<file path=ppt/slides/_rels/slide166.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38.xml"/><Relationship Id="rId1" Type="http://schemas.openxmlformats.org/officeDocument/2006/relationships/slideLayout" Target="../slideLayouts/slideLayout66.xml"/><Relationship Id="rId4" Type="http://schemas.openxmlformats.org/officeDocument/2006/relationships/image" Target="../media/image111.png"/></Relationships>
</file>

<file path=ppt/slides/_rels/slide1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9.xml"/><Relationship Id="rId1" Type="http://schemas.openxmlformats.org/officeDocument/2006/relationships/slideLayout" Target="../slideLayouts/slideLayout6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6.xml"/></Relationships>
</file>

<file path=ppt/slides/_rels/slide1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4.xml"/><Relationship Id="rId1" Type="http://schemas.openxmlformats.org/officeDocument/2006/relationships/slideLayout" Target="../slideLayouts/slideLayout6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6.xml"/></Relationships>
</file>

<file path=ppt/slides/_rels/slide1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6.xml"/><Relationship Id="rId1" Type="http://schemas.openxmlformats.org/officeDocument/2006/relationships/slideLayout" Target="../slideLayouts/slideLayout66.xml"/></Relationships>
</file>

<file path=ppt/slides/_rels/slide1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7.xml"/><Relationship Id="rId1" Type="http://schemas.openxmlformats.org/officeDocument/2006/relationships/slideLayout" Target="../slideLayouts/slideLayout66.xml"/></Relationships>
</file>

<file path=ppt/slides/_rels/slide1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8.xml"/><Relationship Id="rId1" Type="http://schemas.openxmlformats.org/officeDocument/2006/relationships/slideLayout" Target="../slideLayouts/slideLayout66.xml"/></Relationships>
</file>

<file path=ppt/slides/_rels/slide1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66.xml"/></Relationships>
</file>

<file path=ppt/slides/_rels/slide1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0.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1.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6.xml"/></Relationships>
</file>

<file path=ppt/slides/_rels/slide1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3.xml"/><Relationship Id="rId1" Type="http://schemas.openxmlformats.org/officeDocument/2006/relationships/slideLayout" Target="../slideLayouts/slideLayout6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5.xml"/><Relationship Id="rId1" Type="http://schemas.openxmlformats.org/officeDocument/2006/relationships/slideLayout" Target="../slideLayouts/slideLayout66.xml"/><Relationship Id="rId4" Type="http://schemas.openxmlformats.org/officeDocument/2006/relationships/image" Target="../media/image120.png"/></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56.xml"/><Relationship Id="rId1" Type="http://schemas.openxmlformats.org/officeDocument/2006/relationships/slideLayout" Target="../slideLayouts/slideLayout66.xml"/><Relationship Id="rId4" Type="http://schemas.openxmlformats.org/officeDocument/2006/relationships/image" Target="../media/image121.png"/></Relationships>
</file>

<file path=ppt/slides/_rels/slide1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7.xml"/><Relationship Id="rId1" Type="http://schemas.openxmlformats.org/officeDocument/2006/relationships/slideLayout" Target="../slideLayouts/slideLayout66.xml"/></Relationships>
</file>

<file path=ppt/slides/_rels/slide1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66.xml"/></Relationships>
</file>

<file path=ppt/slides/_rels/slide1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9.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60.xml"/><Relationship Id="rId1" Type="http://schemas.openxmlformats.org/officeDocument/2006/relationships/slideLayout" Target="../slideLayouts/slideLayout66.xml"/></Relationships>
</file>

<file path=ppt/slides/_rels/slide19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61.xml"/><Relationship Id="rId1" Type="http://schemas.openxmlformats.org/officeDocument/2006/relationships/slideLayout" Target="../slideLayouts/slideLayout66.xml"/></Relationships>
</file>

<file path=ppt/slides/_rels/slide193.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62.xml"/><Relationship Id="rId1" Type="http://schemas.openxmlformats.org/officeDocument/2006/relationships/slideLayout" Target="../slideLayouts/slideLayout66.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3.xml"/><Relationship Id="rId1" Type="http://schemas.openxmlformats.org/officeDocument/2006/relationships/slideLayout" Target="../slideLayouts/slideLayout68.xml"/></Relationships>
</file>

<file path=ppt/slides/_rels/slide1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8.xml"/></Relationships>
</file>

<file path=ppt/slides/_rels/slide19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00.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svg"/><Relationship Id="rId2" Type="http://schemas.openxmlformats.org/officeDocument/2006/relationships/image" Target="../media/image130.pn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sv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64.xml"/><Relationship Id="rId1" Type="http://schemas.openxmlformats.org/officeDocument/2006/relationships/slideLayout" Target="../slideLayouts/slideLayout47.xml"/></Relationships>
</file>

<file path=ppt/slides/_rels/slide20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65.xml"/><Relationship Id="rId1" Type="http://schemas.openxmlformats.org/officeDocument/2006/relationships/slideLayout" Target="../slideLayouts/slideLayout36.xml"/><Relationship Id="rId4" Type="http://schemas.openxmlformats.org/officeDocument/2006/relationships/image" Target="../media/image14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hyperlink" Target="https://management.azure.com/subscriptions/$subscriptionId/providers/Microsoft.Authorization/policyAssignments/SecurityCenterBuiltIn?api-version=2019-09-01" TargetMode="External"/><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66.xml"/><Relationship Id="rId5" Type="http://schemas.openxmlformats.org/officeDocument/2006/relationships/image" Target="../media/image42.jpe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66.xml"/><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49.bin"/><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0.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66.xml"/><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0E5-77A8-47EC-BAF2-E8126270B9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E5748-4BD7-45A8-BECB-F5CCACD909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00BCA0-BB21-4541-B216-CA2307B1EAA4}"/>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625646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Azure Defender APIs</a:t>
            </a:r>
          </a:p>
        </p:txBody>
      </p:sp>
    </p:spTree>
    <p:extLst>
      <p:ext uri="{BB962C8B-B14F-4D97-AF65-F5344CB8AC3E}">
        <p14:creationId xmlns:p14="http://schemas.microsoft.com/office/powerpoint/2010/main" val="23303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APIs exists across several different REST endpoints.</a:t>
            </a:r>
          </a:p>
          <a:p>
            <a:pPr>
              <a:lnSpc>
                <a:spcPct val="100000"/>
              </a:lnSpc>
              <a:spcAft>
                <a:spcPts val="1000"/>
              </a:spcAft>
            </a:pPr>
            <a:endParaRPr lang="en-US" sz="1800" b="1" dirty="0"/>
          </a:p>
          <a:p>
            <a:pPr>
              <a:lnSpc>
                <a:spcPct val="100000"/>
              </a:lnSpc>
              <a:spcAft>
                <a:spcPts val="1000"/>
              </a:spcAft>
            </a:pPr>
            <a:r>
              <a:rPr lang="en-US" sz="1800" dirty="0"/>
              <a:t>Most are driven by the management.azure.com REST endpoint.</a:t>
            </a:r>
          </a:p>
          <a:p>
            <a:pPr>
              <a:lnSpc>
                <a:spcPct val="100000"/>
              </a:lnSpc>
              <a:spcAft>
                <a:spcPts val="1000"/>
              </a:spcAft>
            </a:pPr>
            <a:endParaRPr lang="en-US" sz="1800" dirty="0"/>
          </a:p>
          <a:p>
            <a:pPr>
              <a:lnSpc>
                <a:spcPct val="100000"/>
              </a:lnSpc>
              <a:spcAft>
                <a:spcPts val="1000"/>
              </a:spcAft>
            </a:pPr>
            <a:r>
              <a:rPr lang="en-US" sz="1800" dirty="0"/>
              <a:t>Some must be accessed via the Azure Resource Graph API</a:t>
            </a:r>
          </a:p>
        </p:txBody>
      </p:sp>
    </p:spTree>
    <p:extLst>
      <p:ext uri="{BB962C8B-B14F-4D97-AF65-F5344CB8AC3E}">
        <p14:creationId xmlns:p14="http://schemas.microsoft.com/office/powerpoint/2010/main" val="411825250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Resource Graph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Resource Graph is a service in Azure that is designed to extend Azure Resource Management by providing efficient and performant resource exploration with the ability to query at scale across a given set of subscriptions so that you can effectively govern your environment. </a:t>
            </a:r>
          </a:p>
          <a:p>
            <a:pPr>
              <a:lnSpc>
                <a:spcPct val="100000"/>
              </a:lnSpc>
              <a:spcAft>
                <a:spcPts val="1000"/>
              </a:spcAft>
            </a:pPr>
            <a:endParaRPr lang="en-US" sz="1800" dirty="0"/>
          </a:p>
          <a:p>
            <a:pPr>
              <a:lnSpc>
                <a:spcPct val="100000"/>
              </a:lnSpc>
              <a:spcAft>
                <a:spcPts val="1000"/>
              </a:spcAft>
            </a:pPr>
            <a:r>
              <a:rPr lang="en-US" sz="1800" dirty="0"/>
              <a:t>These queries provide the following features:</a:t>
            </a:r>
          </a:p>
          <a:p>
            <a:pPr>
              <a:lnSpc>
                <a:spcPct val="100000"/>
              </a:lnSpc>
              <a:spcAft>
                <a:spcPts val="1000"/>
              </a:spcAft>
            </a:pPr>
            <a:endParaRPr lang="en-US" sz="1800" dirty="0"/>
          </a:p>
          <a:p>
            <a:pPr>
              <a:lnSpc>
                <a:spcPct val="100000"/>
              </a:lnSpc>
              <a:spcAft>
                <a:spcPts val="1000"/>
              </a:spcAft>
            </a:pPr>
            <a:r>
              <a:rPr lang="en-US" sz="1800" dirty="0"/>
              <a:t>Ability to query resources with complex filtering, grouping, and sorting by resource properties.</a:t>
            </a:r>
          </a:p>
          <a:p>
            <a:pPr>
              <a:lnSpc>
                <a:spcPct val="100000"/>
              </a:lnSpc>
              <a:spcAft>
                <a:spcPts val="1000"/>
              </a:spcAft>
            </a:pPr>
            <a:r>
              <a:rPr lang="en-US" sz="1800" dirty="0"/>
              <a:t>Ability to iteratively explore resources based on governance requirements.</a:t>
            </a:r>
          </a:p>
          <a:p>
            <a:pPr>
              <a:lnSpc>
                <a:spcPct val="100000"/>
              </a:lnSpc>
              <a:spcAft>
                <a:spcPts val="1000"/>
              </a:spcAft>
            </a:pPr>
            <a:r>
              <a:rPr lang="en-US" sz="1800" dirty="0"/>
              <a:t>Ability to assess the impact of applying policies in a vast cloud environment.</a:t>
            </a:r>
          </a:p>
          <a:p>
            <a:pPr>
              <a:lnSpc>
                <a:spcPct val="100000"/>
              </a:lnSpc>
              <a:spcAft>
                <a:spcPts val="1000"/>
              </a:spcAft>
            </a:pPr>
            <a:r>
              <a:rPr lang="en-US" sz="1800" dirty="0"/>
              <a:t>Ability to detail changes made to resource properties (preview).</a:t>
            </a:r>
            <a:endParaRPr lang="en-US" sz="1800" b="1" dirty="0"/>
          </a:p>
        </p:txBody>
      </p:sp>
    </p:spTree>
    <p:extLst>
      <p:ext uri="{BB962C8B-B14F-4D97-AF65-F5344CB8AC3E}">
        <p14:creationId xmlns:p14="http://schemas.microsoft.com/office/powerpoint/2010/main" val="166962989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Resource Graph Explorer provides browsable information about the Azure Resource Manager resource types and properties that you can query. Resource Graph Explorer also provides a clean interface for working with multiple queries, evaluating the results, and even converting the results of some queries into a chart that can be pinned to an Azure dashboard.</a:t>
            </a:r>
            <a:endParaRPr lang="en-US" sz="1800" b="1" dirty="0"/>
          </a:p>
        </p:txBody>
      </p:sp>
      <p:pic>
        <p:nvPicPr>
          <p:cNvPr id="4" name="Picture 3">
            <a:extLst>
              <a:ext uri="{FF2B5EF4-FFF2-40B4-BE49-F238E27FC236}">
                <a16:creationId xmlns:a16="http://schemas.microsoft.com/office/drawing/2014/main" id="{385A2297-6A02-4B08-9F40-BB0D34F860B1}"/>
              </a:ext>
            </a:extLst>
          </p:cNvPr>
          <p:cNvPicPr>
            <a:picLocks noChangeAspect="1"/>
          </p:cNvPicPr>
          <p:nvPr/>
        </p:nvPicPr>
        <p:blipFill>
          <a:blip r:embed="rId3"/>
          <a:stretch>
            <a:fillRect/>
          </a:stretch>
        </p:blipFill>
        <p:spPr>
          <a:xfrm>
            <a:off x="2350420" y="2730634"/>
            <a:ext cx="5897228" cy="3220234"/>
          </a:xfrm>
          <a:prstGeom prst="rect">
            <a:avLst/>
          </a:prstGeom>
        </p:spPr>
      </p:pic>
    </p:spTree>
    <p:extLst>
      <p:ext uri="{BB962C8B-B14F-4D97-AF65-F5344CB8AC3E}">
        <p14:creationId xmlns:p14="http://schemas.microsoft.com/office/powerpoint/2010/main" val="216762411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call the REST endpoint or utilize the Azure CLI to make Graph calls</a:t>
            </a:r>
          </a:p>
          <a:p>
            <a:pPr>
              <a:lnSpc>
                <a:spcPct val="100000"/>
              </a:lnSpc>
              <a:spcAft>
                <a:spcPts val="1000"/>
              </a:spcAft>
            </a:pPr>
            <a:endParaRPr lang="en-US" sz="1800" b="1" dirty="0"/>
          </a:p>
          <a:p>
            <a:pPr>
              <a:lnSpc>
                <a:spcPct val="100000"/>
              </a:lnSpc>
              <a:spcAft>
                <a:spcPts val="1000"/>
              </a:spcAft>
            </a:pPr>
            <a:r>
              <a:rPr lang="en-US" sz="1800" b="1" dirty="0"/>
              <a:t>REST:</a:t>
            </a:r>
          </a:p>
          <a:p>
            <a:pPr>
              <a:lnSpc>
                <a:spcPct val="100000"/>
              </a:lnSpc>
              <a:spcAft>
                <a:spcPts val="1000"/>
              </a:spcAft>
            </a:pPr>
            <a:r>
              <a:rPr lang="nn-NO" sz="1800" dirty="0"/>
              <a:t>POST </a:t>
            </a:r>
            <a:r>
              <a:rPr lang="nn-NO" sz="1800" dirty="0">
                <a:hlinkClick r:id="rId3"/>
              </a:rPr>
              <a:t>https://management.azure.com/providers/Microsoft.ResourceGraph/resources?api-version=2019-04-01</a:t>
            </a:r>
            <a:endParaRPr lang="nn-NO" sz="1800" dirty="0"/>
          </a:p>
          <a:p>
            <a:pPr>
              <a:lnSpc>
                <a:spcPct val="100000"/>
              </a:lnSpc>
              <a:spcAft>
                <a:spcPts val="1000"/>
              </a:spcAft>
            </a:pPr>
            <a:r>
              <a:rPr lang="en-US" sz="1800" dirty="0"/>
              <a:t>{</a:t>
            </a:r>
          </a:p>
          <a:p>
            <a:pPr>
              <a:lnSpc>
                <a:spcPct val="100000"/>
              </a:lnSpc>
              <a:spcAft>
                <a:spcPts val="1000"/>
              </a:spcAft>
            </a:pPr>
            <a:r>
              <a:rPr lang="en-US" sz="1800" dirty="0"/>
              <a:t>    "subscriptions": [</a:t>
            </a:r>
          </a:p>
          <a:p>
            <a:pPr>
              <a:lnSpc>
                <a:spcPct val="100000"/>
              </a:lnSpc>
              <a:spcAft>
                <a:spcPts val="1000"/>
              </a:spcAft>
            </a:pPr>
            <a:r>
              <a:rPr lang="en-US" sz="1800" dirty="0"/>
              <a:t>        "{</a:t>
            </a:r>
            <a:r>
              <a:rPr lang="en-US" sz="1800" dirty="0" err="1"/>
              <a:t>subscriptionID</a:t>
            </a:r>
            <a:r>
              <a:rPr lang="en-US" sz="1800" dirty="0"/>
              <a:t>}"</a:t>
            </a:r>
          </a:p>
          <a:p>
            <a:pPr>
              <a:lnSpc>
                <a:spcPct val="100000"/>
              </a:lnSpc>
              <a:spcAft>
                <a:spcPts val="1000"/>
              </a:spcAft>
            </a:pPr>
            <a:r>
              <a:rPr lang="en-US" sz="1800" dirty="0"/>
              <a:t>    ],</a:t>
            </a:r>
          </a:p>
          <a:p>
            <a:pPr>
              <a:lnSpc>
                <a:spcPct val="100000"/>
              </a:lnSpc>
              <a:spcAft>
                <a:spcPts val="1000"/>
              </a:spcAft>
            </a:pPr>
            <a:r>
              <a:rPr lang="en-US" sz="1800" dirty="0"/>
              <a:t>    "query": "Resources | project name, type | limit 5"</a:t>
            </a:r>
          </a:p>
          <a:p>
            <a:pPr>
              <a:lnSpc>
                <a:spcPct val="100000"/>
              </a:lnSpc>
              <a:spcAft>
                <a:spcPts val="1000"/>
              </a:spcAft>
            </a:pPr>
            <a:r>
              <a:rPr lang="en-US" sz="1800" dirty="0"/>
              <a:t>}</a:t>
            </a:r>
          </a:p>
          <a:p>
            <a:pPr>
              <a:lnSpc>
                <a:spcPct val="100000"/>
              </a:lnSpc>
              <a:spcAft>
                <a:spcPts val="1000"/>
              </a:spcAft>
            </a:pPr>
            <a:endParaRPr lang="en-US" sz="1800" b="1" dirty="0"/>
          </a:p>
          <a:p>
            <a:pPr>
              <a:lnSpc>
                <a:spcPct val="100000"/>
              </a:lnSpc>
              <a:spcAft>
                <a:spcPts val="1000"/>
              </a:spcAft>
            </a:pPr>
            <a:r>
              <a:rPr lang="en-US" sz="1800" b="1" dirty="0"/>
              <a:t>AZCLI:  </a:t>
            </a:r>
            <a:r>
              <a:rPr lang="en-US" sz="1800" b="1" dirty="0" err="1"/>
              <a:t>az</a:t>
            </a:r>
            <a:r>
              <a:rPr lang="en-US" sz="1800" b="1" dirty="0"/>
              <a:t> graph &lt;command&gt;</a:t>
            </a:r>
          </a:p>
        </p:txBody>
      </p:sp>
    </p:spTree>
    <p:extLst>
      <p:ext uri="{BB962C8B-B14F-4D97-AF65-F5344CB8AC3E}">
        <p14:creationId xmlns:p14="http://schemas.microsoft.com/office/powerpoint/2010/main" val="355814992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No API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r>
              <a:rPr lang="en-US" sz="1800" dirty="0"/>
              <a:t> </a:t>
            </a:r>
            <a:endParaRPr lang="en-US" sz="1800" b="1" dirty="0"/>
          </a:p>
        </p:txBody>
      </p:sp>
    </p:spTree>
    <p:extLst>
      <p:ext uri="{BB962C8B-B14F-4D97-AF65-F5344CB8AC3E}">
        <p14:creationId xmlns:p14="http://schemas.microsoft.com/office/powerpoint/2010/main" val="91707516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List</a:t>
            </a:r>
            <a:r>
              <a:rPr lang="en-US" sz="1800" dirty="0"/>
              <a:t> retrieves all your group recommendations and provides a JSON with an object for each group.</a:t>
            </a:r>
          </a:p>
          <a:p>
            <a:pPr>
              <a:lnSpc>
                <a:spcPct val="100000"/>
              </a:lnSpc>
              <a:spcAft>
                <a:spcPts val="1000"/>
              </a:spcAft>
            </a:pPr>
            <a:endParaRPr lang="en-US" sz="1800" dirty="0"/>
          </a:p>
          <a:p>
            <a:pPr>
              <a:lnSpc>
                <a:spcPct val="100000"/>
              </a:lnSpc>
              <a:spcAft>
                <a:spcPts val="1000"/>
              </a:spcAft>
            </a:pPr>
            <a:r>
              <a:rPr lang="en-US" sz="1800" b="1" dirty="0"/>
              <a:t>Get</a:t>
            </a:r>
            <a:r>
              <a:rPr lang="en-US" sz="1800" dirty="0"/>
              <a:t> retrieves the JSON with the full recommendation data (that is, list of machines, publisher/path rules,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Put</a:t>
            </a:r>
            <a:r>
              <a:rPr lang="en-US" sz="1800" dirty="0"/>
              <a:t> configures your rule (use the JSON you retrieved with Get as the body for this request).</a:t>
            </a:r>
            <a:endParaRPr lang="en-US" sz="1800" b="1" dirty="0"/>
          </a:p>
        </p:txBody>
      </p:sp>
    </p:spTree>
    <p:extLst>
      <p:ext uri="{BB962C8B-B14F-4D97-AF65-F5344CB8AC3E}">
        <p14:creationId xmlns:p14="http://schemas.microsoft.com/office/powerpoint/2010/main" val="396614906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Authentication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781869"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419026712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Versioning / Endpoints /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20314013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24133808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222584" y="-33701"/>
            <a:ext cx="12479566" cy="6891701"/>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apply </a:t>
            </a:r>
            <a:r>
              <a:rPr lang="en-US" b="1" dirty="0">
                <a:solidFill>
                  <a:srgbClr val="B4A0FF"/>
                </a:solidFill>
                <a:latin typeface="Segoe UI"/>
              </a:rPr>
              <a:t>Azure Defender features to a customer </a:t>
            </a:r>
            <a:r>
              <a:rPr lang="en-US" b="1" dirty="0" err="1">
                <a:solidFill>
                  <a:srgbClr val="B4A0FF"/>
                </a:solidFill>
                <a:latin typeface="Segoe UI"/>
              </a:rPr>
              <a:t>scenerio</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1052559" cy="758022"/>
          </a:xfrm>
        </p:spPr>
        <p:txBody>
          <a:bodyPr/>
          <a:lstStyle/>
          <a:p>
            <a:r>
              <a:rPr lang="en-US" dirty="0"/>
              <a:t>Azure Defender + Azure Sentinel : Better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next two days will focus on how Azure Defender and Azure Sentinel through working together using other underlying products protect a customer’s infrastructure and business from threats.</a:t>
            </a:r>
          </a:p>
          <a:p>
            <a:pPr>
              <a:lnSpc>
                <a:spcPct val="100000"/>
              </a:lnSpc>
              <a:spcAft>
                <a:spcPts val="1000"/>
              </a:spcAft>
            </a:pPr>
            <a:endParaRPr lang="en-US" sz="1800" b="1" dirty="0"/>
          </a:p>
          <a:p>
            <a:pPr>
              <a:lnSpc>
                <a:spcPct val="100000"/>
              </a:lnSpc>
              <a:spcAft>
                <a:spcPts val="1000"/>
              </a:spcAft>
            </a:pPr>
            <a:r>
              <a:rPr lang="en-US" sz="1800" b="1" dirty="0"/>
              <a:t>Day 1: </a:t>
            </a:r>
          </a:p>
          <a:p>
            <a:pPr>
              <a:lnSpc>
                <a:spcPct val="100000"/>
              </a:lnSpc>
              <a:spcAft>
                <a:spcPts val="1000"/>
              </a:spcAft>
            </a:pPr>
            <a:r>
              <a:rPr lang="en-US" sz="1800" dirty="0"/>
              <a:t>A look at Azure Security Center, Azure Defender, Azure Arc, Azure Lighthouse, Azure Policy and IoT Security with activities and labs</a:t>
            </a:r>
          </a:p>
          <a:p>
            <a:pPr>
              <a:lnSpc>
                <a:spcPct val="100000"/>
              </a:lnSpc>
              <a:spcAft>
                <a:spcPts val="1000"/>
              </a:spcAft>
            </a:pPr>
            <a:r>
              <a:rPr lang="en-US" sz="1800" dirty="0"/>
              <a:t>A look at Azure Sentinel with activities and labs, specifically how to migrate from other SIEM systems.</a:t>
            </a:r>
          </a:p>
          <a:p>
            <a:pPr>
              <a:lnSpc>
                <a:spcPct val="100000"/>
              </a:lnSpc>
              <a:spcAft>
                <a:spcPts val="1000"/>
              </a:spcAft>
            </a:pPr>
            <a:r>
              <a:rPr lang="en-US" sz="1800" b="1" dirty="0"/>
              <a:t>Day 2:</a:t>
            </a:r>
          </a:p>
          <a:p>
            <a:pPr>
              <a:lnSpc>
                <a:spcPct val="100000"/>
              </a:lnSpc>
              <a:spcAft>
                <a:spcPts val="1000"/>
              </a:spcAft>
            </a:pPr>
            <a:r>
              <a:rPr lang="en-US" sz="1800" dirty="0"/>
              <a:t>How Azure Defender and Azure Sentinel utilize Log Analytics + Azure Automation to implement a highly efficient Security Operations Center with activities and labs.</a:t>
            </a:r>
          </a:p>
          <a:p>
            <a:pPr>
              <a:lnSpc>
                <a:spcPct val="100000"/>
              </a:lnSpc>
              <a:spcAft>
                <a:spcPts val="1000"/>
              </a:spcAft>
            </a:pPr>
            <a:endParaRPr lang="en-US" sz="1800" b="1" dirty="0"/>
          </a:p>
          <a:p>
            <a:pPr>
              <a:lnSpc>
                <a:spcPct val="100000"/>
              </a:lnSpc>
              <a:spcAft>
                <a:spcPts val="1000"/>
              </a:spcAft>
            </a:pPr>
            <a:r>
              <a:rPr lang="en-US" sz="1800" b="1" dirty="0"/>
              <a:t>Highlight: Respond to a real attack.</a:t>
            </a:r>
          </a:p>
        </p:txBody>
      </p:sp>
    </p:spTree>
    <p:extLst>
      <p:ext uri="{BB962C8B-B14F-4D97-AF65-F5344CB8AC3E}">
        <p14:creationId xmlns:p14="http://schemas.microsoft.com/office/powerpoint/2010/main" val="21211267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Queries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980605"/>
            <a:ext cx="4334034" cy="4979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hunting queries curated by Microsoft security experts.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Sentinel’s Hunting Queries is a differentiation point as compared to other SIEM solutions.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These queries help in the migration process as they reduce some of the work of migrating source queries.</a:t>
            </a:r>
          </a:p>
        </p:txBody>
      </p:sp>
      <p:pic>
        <p:nvPicPr>
          <p:cNvPr id="5" name="Picture 4">
            <a:extLst>
              <a:ext uri="{FF2B5EF4-FFF2-40B4-BE49-F238E27FC236}">
                <a16:creationId xmlns:a16="http://schemas.microsoft.com/office/drawing/2014/main" id="{218E9883-6034-4B49-8534-F86F192A99E0}"/>
              </a:ext>
            </a:extLst>
          </p:cNvPr>
          <p:cNvPicPr>
            <a:picLocks noChangeAspect="1"/>
          </p:cNvPicPr>
          <p:nvPr/>
        </p:nvPicPr>
        <p:blipFill>
          <a:blip r:embed="rId3"/>
          <a:stretch>
            <a:fillRect/>
          </a:stretch>
        </p:blipFill>
        <p:spPr>
          <a:xfrm>
            <a:off x="5233988" y="980605"/>
            <a:ext cx="5974865" cy="4262123"/>
          </a:xfrm>
          <a:prstGeom prst="rect">
            <a:avLst/>
          </a:prstGeom>
        </p:spPr>
      </p:pic>
    </p:spTree>
    <p:extLst>
      <p:ext uri="{BB962C8B-B14F-4D97-AF65-F5344CB8AC3E}">
        <p14:creationId xmlns:p14="http://schemas.microsoft.com/office/powerpoint/2010/main" val="336968194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Azure Security Center?</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r>
              <a:rPr lang="en-US" sz="1800" dirty="0">
                <a:latin typeface="Segoe UI" panose="020B0502040204020203" pitchFamily="34" charset="0"/>
                <a:cs typeface="Segoe UI" panose="020B0502040204020203" pitchFamily="34" charset="0"/>
              </a:rPr>
              <a:t>, ArcSight</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Evaluating a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Customer’s should evaluate moving to a new SIEM based on the following: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Attack detection coverage</a:t>
            </a:r>
            <a:r>
              <a:rPr lang="en-US" sz="1800" dirty="0">
                <a:latin typeface="Segoe UI" panose="020B0502040204020203" pitchFamily="34" charset="0"/>
                <a:cs typeface="Segoe UI" panose="020B0502040204020203" pitchFamily="34" charset="0"/>
              </a:rPr>
              <a:t> : Compare how well each SIEM is able to detect the full range of attacks using MITRE ATT&amp;CK or a similar framework.</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Responsiveness</a:t>
            </a:r>
            <a:r>
              <a:rPr lang="en-US" sz="1800" dirty="0">
                <a:latin typeface="Segoe UI" panose="020B0502040204020203" pitchFamily="34" charset="0"/>
                <a:cs typeface="Segoe UI" panose="020B0502040204020203" pitchFamily="34" charset="0"/>
              </a:rPr>
              <a:t> : Measure the mean time to acknowledge (MTTA), which is the time between when an alert appeared in the SIEM and when the analyst first started working on it. This will likely be similar between any SIEMs.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remediate (MTTR)</a:t>
            </a:r>
            <a:r>
              <a:rPr lang="en-US" sz="1800" dirty="0">
                <a:latin typeface="Segoe UI" panose="020B0502040204020203" pitchFamily="34" charset="0"/>
                <a:cs typeface="Segoe UI" panose="020B0502040204020203" pitchFamily="34" charset="0"/>
              </a:rPr>
              <a:t> : Compare incidents investigated by each SIEM (with </a:t>
            </a:r>
            <a:r>
              <a:rPr lang="en-US" sz="1800" dirty="0" err="1">
                <a:latin typeface="Segoe UI" panose="020B0502040204020203" pitchFamily="34" charset="0"/>
                <a:cs typeface="Segoe UI" panose="020B0502040204020203" pitchFamily="34" charset="0"/>
              </a:rPr>
              <a:t>analystsat</a:t>
            </a:r>
            <a:r>
              <a:rPr lang="en-US" sz="1800" dirty="0">
                <a:latin typeface="Segoe UI" panose="020B0502040204020203" pitchFamily="34" charset="0"/>
                <a:cs typeface="Segoe UI" panose="020B0502040204020203" pitchFamily="34" charset="0"/>
              </a:rPr>
              <a:t> an equivalent skill level).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***Hunting speed and agility</a:t>
            </a:r>
            <a:r>
              <a:rPr lang="en-US" sz="1800" dirty="0">
                <a:latin typeface="Segoe UI" panose="020B0502040204020203" pitchFamily="34" charset="0"/>
                <a:cs typeface="Segoe UI" panose="020B0502040204020203" pitchFamily="34" charset="0"/>
              </a:rPr>
              <a:t> : Measure how fast your teams can hunt—starting from a fully formed hypothesis, to querying the data, to getting the results on each SIEM platform.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Capacity growth friction</a:t>
            </a:r>
            <a:r>
              <a:rPr lang="en-US" sz="1800" dirty="0">
                <a:latin typeface="Segoe UI" panose="020B0502040204020203" pitchFamily="34" charset="0"/>
                <a:cs typeface="Segoe UI" panose="020B0502040204020203" pitchFamily="34" charset="0"/>
              </a:rPr>
              <a:t> : Compare the level of difficulty in adding capacity as your cloud use grows. This is particularly important because cloud services and applications tend to generate more log data than traditional on-premises workloads.</a:t>
            </a:r>
          </a:p>
        </p:txBody>
      </p:sp>
    </p:spTree>
    <p:extLst>
      <p:ext uri="{BB962C8B-B14F-4D97-AF65-F5344CB8AC3E}">
        <p14:creationId xmlns:p14="http://schemas.microsoft.com/office/powerpoint/2010/main" val="3777878735"/>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 Deployment</a:t>
            </a:r>
          </a:p>
        </p:txBody>
      </p:sp>
    </p:spTree>
    <p:extLst>
      <p:ext uri="{BB962C8B-B14F-4D97-AF65-F5344CB8AC3E}">
        <p14:creationId xmlns:p14="http://schemas.microsoft.com/office/powerpoint/2010/main" val="318154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automate the enabling of Azure Defender protections using the Azure PowerShell </a:t>
            </a:r>
            <a:r>
              <a:rPr lang="en-US" sz="1800" dirty="0" err="1"/>
              <a:t>commandlets</a:t>
            </a:r>
            <a:r>
              <a:rPr lang="en-US" sz="1800" dirty="0"/>
              <a:t>.</a:t>
            </a:r>
            <a:endParaRPr lang="en-US" sz="1800" b="1" dirty="0"/>
          </a:p>
        </p:txBody>
      </p:sp>
      <p:pic>
        <p:nvPicPr>
          <p:cNvPr id="4" name="Picture 3">
            <a:extLst>
              <a:ext uri="{FF2B5EF4-FFF2-40B4-BE49-F238E27FC236}">
                <a16:creationId xmlns:a16="http://schemas.microsoft.com/office/drawing/2014/main" id="{5DC2624D-531A-490F-8DD1-32278F6B71B9}"/>
              </a:ext>
            </a:extLst>
          </p:cNvPr>
          <p:cNvPicPr>
            <a:picLocks noChangeAspect="1"/>
          </p:cNvPicPr>
          <p:nvPr/>
        </p:nvPicPr>
        <p:blipFill>
          <a:blip r:embed="rId3"/>
          <a:stretch>
            <a:fillRect/>
          </a:stretch>
        </p:blipFill>
        <p:spPr>
          <a:xfrm>
            <a:off x="1521243" y="1971176"/>
            <a:ext cx="8013784" cy="3928057"/>
          </a:xfrm>
          <a:prstGeom prst="rect">
            <a:avLst/>
          </a:prstGeom>
        </p:spPr>
      </p:pic>
    </p:spTree>
    <p:extLst>
      <p:ext uri="{BB962C8B-B14F-4D97-AF65-F5344CB8AC3E}">
        <p14:creationId xmlns:p14="http://schemas.microsoft.com/office/powerpoint/2010/main" val="3466261820"/>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setup</a:t>
            </a:r>
            <a:r>
              <a:rPr lang="en-US" b="1" dirty="0">
                <a:solidFill>
                  <a:srgbClr val="B4A0FF"/>
                </a:solidFill>
                <a:latin typeface="Segoe UI"/>
              </a:rPr>
              <a:t> +</a:t>
            </a:r>
            <a:r>
              <a:rPr kumimoji="0" lang="en-US" sz="1800" b="1" i="0" u="none" strike="noStrike" kern="1200" cap="none" spc="0" normalizeH="0" baseline="0" noProof="0" dirty="0">
                <a:ln>
                  <a:noFill/>
                </a:ln>
                <a:solidFill>
                  <a:srgbClr val="B4A0FF"/>
                </a:solidFill>
                <a:effectLst/>
                <a:uLnTx/>
                <a:uFillTx/>
                <a:latin typeface="Segoe UI"/>
                <a:ea typeface="+mn-ea"/>
                <a:cs typeface="+mn-cs"/>
              </a:rPr>
              <a:t> deploy </a:t>
            </a:r>
            <a:r>
              <a:rPr lang="en-US" b="1" dirty="0">
                <a:solidFill>
                  <a:srgbClr val="B4A0FF"/>
                </a:solidFill>
                <a:latin typeface="Segoe UI"/>
              </a:rPr>
              <a:t>A</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zure</a:t>
            </a:r>
            <a:r>
              <a:rPr kumimoji="0" lang="en-US" sz="1800" b="1" i="0" u="none" strike="noStrike" kern="1200" cap="none" spc="0" normalizeH="0" baseline="0" noProof="0" dirty="0">
                <a:ln>
                  <a:noFill/>
                </a:ln>
                <a:solidFill>
                  <a:srgbClr val="B4A0FF"/>
                </a:solidFill>
                <a:effectLst/>
                <a:uLnTx/>
                <a:uFillTx/>
                <a:latin typeface="Segoe UI"/>
                <a:ea typeface="+mn-ea"/>
                <a:cs typeface="+mn-cs"/>
              </a:rPr>
              <a:t> </a:t>
            </a:r>
            <a:r>
              <a:rPr lang="en-US" b="1" dirty="0">
                <a:solidFill>
                  <a:srgbClr val="B4A0FF"/>
                </a:solidFill>
                <a:latin typeface="Segoe UI"/>
              </a:rPr>
              <a:t>D</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efender</a:t>
            </a:r>
            <a:r>
              <a:rPr kumimoji="0" lang="en-US" sz="1800" b="1" i="0" u="none" strike="noStrike" kern="1200" cap="none" spc="0" normalizeH="0" baseline="0" noProof="0" dirty="0">
                <a:ln>
                  <a:noFill/>
                </a:ln>
                <a:solidFill>
                  <a:srgbClr val="B4A0FF"/>
                </a:solidFill>
                <a:effectLst/>
                <a:uLnTx/>
                <a:uFillTx/>
                <a:latin typeface="Segoe UI"/>
                <a:ea typeface="+mn-ea"/>
                <a:cs typeface="+mn-cs"/>
              </a:rPr>
              <a:t> protections; setup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(Resources Enable)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Register-</a:t>
            </a:r>
            <a:r>
              <a:rPr lang="en-US" sz="1800" dirty="0" err="1"/>
              <a:t>AzResourceProvider</a:t>
            </a:r>
            <a:r>
              <a:rPr lang="en-US" sz="1800" dirty="0"/>
              <a:t> -</a:t>
            </a:r>
            <a:r>
              <a:rPr lang="en-US" sz="1800" dirty="0" err="1"/>
              <a:t>ProviderNamespace</a:t>
            </a:r>
            <a:r>
              <a:rPr lang="en-US" sz="1800" dirty="0"/>
              <a:t> '</a:t>
            </a:r>
            <a:r>
              <a:rPr lang="en-US" sz="1800" dirty="0" err="1"/>
              <a:t>Microsoft.Security</a:t>
            </a:r>
            <a:r>
              <a:rPr lang="en-US" sz="1800" dirty="0"/>
              <a:t>'</a:t>
            </a:r>
          </a:p>
          <a:p>
            <a:pPr>
              <a:lnSpc>
                <a:spcPct val="100000"/>
              </a:lnSpc>
              <a:spcAft>
                <a:spcPts val="1000"/>
              </a:spcAft>
            </a:pPr>
            <a:r>
              <a:rPr lang="en-US" sz="1800" dirty="0"/>
              <a:t>$Resources = Get-</a:t>
            </a:r>
            <a:r>
              <a:rPr lang="en-US" sz="1800" dirty="0" err="1"/>
              <a:t>AzSecurityPricing</a:t>
            </a:r>
            <a:r>
              <a:rPr lang="en-US" sz="1800" dirty="0"/>
              <a:t> | Select-Object Name</a:t>
            </a:r>
          </a:p>
          <a:p>
            <a:pPr>
              <a:lnSpc>
                <a:spcPct val="100000"/>
              </a:lnSpc>
              <a:spcAft>
                <a:spcPts val="1000"/>
              </a:spcAft>
            </a:pPr>
            <a:r>
              <a:rPr lang="en-US" sz="1800" dirty="0"/>
              <a:t>foreach ($resource in $Resources)</a:t>
            </a:r>
          </a:p>
          <a:p>
            <a:pPr>
              <a:lnSpc>
                <a:spcPct val="100000"/>
              </a:lnSpc>
              <a:spcAft>
                <a:spcPts val="1000"/>
              </a:spcAft>
            </a:pPr>
            <a:r>
              <a:rPr lang="en-US" sz="1800" dirty="0"/>
              <a:t>{</a:t>
            </a:r>
          </a:p>
          <a:p>
            <a:pPr>
              <a:lnSpc>
                <a:spcPct val="100000"/>
              </a:lnSpc>
              <a:spcAft>
                <a:spcPts val="1000"/>
              </a:spcAft>
            </a:pPr>
            <a:r>
              <a:rPr lang="en-US" sz="1800" dirty="0"/>
              <a:t>   Set-</a:t>
            </a:r>
            <a:r>
              <a:rPr lang="en-US" sz="1800" dirty="0" err="1"/>
              <a:t>AzSecurityPricing</a:t>
            </a:r>
            <a:r>
              <a:rPr lang="en-US" sz="1800" dirty="0"/>
              <a:t> -Name $resource.name -</a:t>
            </a:r>
            <a:r>
              <a:rPr lang="en-US" sz="1800" dirty="0" err="1"/>
              <a:t>PricingTier</a:t>
            </a:r>
            <a:r>
              <a:rPr lang="en-US" sz="1800" dirty="0"/>
              <a:t> "Standard"</a:t>
            </a:r>
          </a:p>
          <a:p>
            <a:pPr>
              <a:lnSpc>
                <a:spcPct val="100000"/>
              </a:lnSpc>
              <a:spcAft>
                <a:spcPts val="1000"/>
              </a:spcAft>
            </a:pPr>
            <a:r>
              <a:rPr lang="en-US" sz="1800" dirty="0"/>
              <a:t>}</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65CB40C-FAF1-48C7-9C24-39C8D61DF097}"/>
              </a:ext>
            </a:extLst>
          </p:cNvPr>
          <p:cNvPicPr>
            <a:picLocks noChangeAspect="1"/>
          </p:cNvPicPr>
          <p:nvPr/>
        </p:nvPicPr>
        <p:blipFill>
          <a:blip r:embed="rId3"/>
          <a:stretch>
            <a:fillRect/>
          </a:stretch>
        </p:blipFill>
        <p:spPr>
          <a:xfrm>
            <a:off x="1852864" y="3429000"/>
            <a:ext cx="7026442" cy="2385833"/>
          </a:xfrm>
          <a:prstGeom prst="rect">
            <a:avLst/>
          </a:prstGeom>
        </p:spPr>
      </p:pic>
    </p:spTree>
    <p:extLst>
      <p:ext uri="{BB962C8B-B14F-4D97-AF65-F5344CB8AC3E}">
        <p14:creationId xmlns:p14="http://schemas.microsoft.com/office/powerpoint/2010/main" val="28570673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AzSecurityAutoProvisioningSetting</a:t>
            </a:r>
            <a:r>
              <a:rPr lang="en-US" sz="1800" dirty="0"/>
              <a:t> -Name "default" -</a:t>
            </a:r>
            <a:r>
              <a:rPr lang="en-US" sz="1800" dirty="0" err="1"/>
              <a:t>EnableAutoProvision</a:t>
            </a:r>
            <a:endParaRPr lang="en-US" sz="1800" dirty="0"/>
          </a:p>
        </p:txBody>
      </p:sp>
      <p:pic>
        <p:nvPicPr>
          <p:cNvPr id="4" name="Picture 3">
            <a:extLst>
              <a:ext uri="{FF2B5EF4-FFF2-40B4-BE49-F238E27FC236}">
                <a16:creationId xmlns:a16="http://schemas.microsoft.com/office/drawing/2014/main" id="{44E205C2-6888-4685-A82D-1C903D2FC6AE}"/>
              </a:ext>
            </a:extLst>
          </p:cNvPr>
          <p:cNvPicPr>
            <a:picLocks noChangeAspect="1"/>
          </p:cNvPicPr>
          <p:nvPr/>
        </p:nvPicPr>
        <p:blipFill>
          <a:blip r:embed="rId3"/>
          <a:stretch>
            <a:fillRect/>
          </a:stretch>
        </p:blipFill>
        <p:spPr>
          <a:xfrm>
            <a:off x="2342531" y="1911790"/>
            <a:ext cx="6416460" cy="3842045"/>
          </a:xfrm>
          <a:prstGeom prst="rect">
            <a:avLst/>
          </a:prstGeom>
        </p:spPr>
      </p:pic>
    </p:spTree>
    <p:extLst>
      <p:ext uri="{BB962C8B-B14F-4D97-AF65-F5344CB8AC3E}">
        <p14:creationId xmlns:p14="http://schemas.microsoft.com/office/powerpoint/2010/main" val="24676074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Quick Note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If you enable auto deployment, the Log Analytics workspace will be the default one for Azure Security Center</a:t>
            </a:r>
          </a:p>
          <a:p>
            <a:pPr>
              <a:lnSpc>
                <a:spcPct val="100000"/>
              </a:lnSpc>
              <a:spcAft>
                <a:spcPts val="1000"/>
              </a:spcAft>
            </a:pPr>
            <a:endParaRPr lang="en-US" sz="1800" b="1" dirty="0"/>
          </a:p>
          <a:p>
            <a:pPr>
              <a:lnSpc>
                <a:spcPct val="100000"/>
              </a:lnSpc>
              <a:spcAft>
                <a:spcPts val="1000"/>
              </a:spcAft>
            </a:pPr>
            <a:r>
              <a:rPr lang="en-US" sz="1800" dirty="0"/>
              <a:t>You will have to reconfigure the Microsoft Monitoring Agent to point to a custom Log Analytics workspace.</a:t>
            </a:r>
          </a:p>
          <a:p>
            <a:pPr>
              <a:lnSpc>
                <a:spcPct val="100000"/>
              </a:lnSpc>
              <a:spcAft>
                <a:spcPts val="1000"/>
              </a:spcAft>
            </a:pPr>
            <a:endParaRPr lang="en-US" sz="1800" dirty="0"/>
          </a:p>
          <a:p>
            <a:pPr>
              <a:lnSpc>
                <a:spcPct val="100000"/>
              </a:lnSpc>
              <a:spcAft>
                <a:spcPts val="1000"/>
              </a:spcAft>
            </a:pPr>
            <a:r>
              <a:rPr lang="en-US" sz="1800" dirty="0"/>
              <a:t>This would be to enable things like Change Tracking, etc.</a:t>
            </a:r>
          </a:p>
        </p:txBody>
      </p:sp>
      <p:pic>
        <p:nvPicPr>
          <p:cNvPr id="5" name="Picture 4">
            <a:extLst>
              <a:ext uri="{FF2B5EF4-FFF2-40B4-BE49-F238E27FC236}">
                <a16:creationId xmlns:a16="http://schemas.microsoft.com/office/drawing/2014/main" id="{74BEA06A-52CF-4710-A9DB-6B1D167742D4}"/>
              </a:ext>
            </a:extLst>
          </p:cNvPr>
          <p:cNvPicPr>
            <a:picLocks noChangeAspect="1"/>
          </p:cNvPicPr>
          <p:nvPr/>
        </p:nvPicPr>
        <p:blipFill>
          <a:blip r:embed="rId3"/>
          <a:stretch>
            <a:fillRect/>
          </a:stretch>
        </p:blipFill>
        <p:spPr>
          <a:xfrm>
            <a:off x="6577647" y="3128209"/>
            <a:ext cx="4641600" cy="2779295"/>
          </a:xfrm>
          <a:prstGeom prst="rect">
            <a:avLst/>
          </a:prstGeom>
        </p:spPr>
      </p:pic>
    </p:spTree>
    <p:extLst>
      <p:ext uri="{BB962C8B-B14F-4D97-AF65-F5344CB8AC3E}">
        <p14:creationId xmlns:p14="http://schemas.microsoft.com/office/powerpoint/2010/main" val="15828219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(Dependency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dependency agent for </a:t>
            </a:r>
            <a:r>
              <a:rPr lang="en-US" sz="1800" dirty="0" err="1"/>
              <a:t>linux</a:t>
            </a:r>
            <a:endParaRPr lang="en-US" sz="1800" dirty="0"/>
          </a:p>
          <a:p>
            <a:pPr>
              <a:lnSpc>
                <a:spcPct val="100000"/>
              </a:lnSpc>
              <a:spcAft>
                <a:spcPts val="1000"/>
              </a:spcAft>
            </a:pPr>
            <a:r>
              <a:rPr lang="en-US" sz="1800" dirty="0"/>
              <a:t>$def2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4da21710-ce6f-4e06-8cdb-5cc4c93ffbee</a:t>
            </a:r>
            <a:r>
              <a:rPr lang="en-US" sz="1800" dirty="0"/>
              <a:t>"</a:t>
            </a:r>
          </a:p>
          <a:p>
            <a:pPr>
              <a:lnSpc>
                <a:spcPct val="100000"/>
              </a:lnSpc>
              <a:spcAft>
                <a:spcPts val="1000"/>
              </a:spcAft>
            </a:pPr>
            <a:r>
              <a:rPr lang="en-US" sz="1800" dirty="0"/>
              <a:t>#azure dependency agent for windows</a:t>
            </a:r>
          </a:p>
          <a:p>
            <a:pPr>
              <a:lnSpc>
                <a:spcPct val="100000"/>
              </a:lnSpc>
              <a:spcAft>
                <a:spcPts val="1000"/>
              </a:spcAft>
            </a:pPr>
            <a:r>
              <a:rPr lang="en-US" sz="1800" dirty="0"/>
              <a:t>$def3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1c210e94-a481-4beb-95fa-1571b434fb04</a:t>
            </a:r>
            <a:r>
              <a:rPr lang="en-US" sz="1800" dirty="0"/>
              <a: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Linux</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$def2 -Scope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Windows</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$def3 -Scope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spTree>
    <p:extLst>
      <p:ext uri="{BB962C8B-B14F-4D97-AF65-F5344CB8AC3E}">
        <p14:creationId xmlns:p14="http://schemas.microsoft.com/office/powerpoint/2010/main" val="9192367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(AKS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#azure policy for </a:t>
            </a:r>
            <a:r>
              <a:rPr lang="en-US" sz="1800" dirty="0" err="1"/>
              <a:t>kubernetes</a:t>
            </a:r>
            <a:endParaRPr lang="en-US" sz="1800" dirty="0"/>
          </a:p>
          <a:p>
            <a:pPr>
              <a:lnSpc>
                <a:spcPct val="100000"/>
              </a:lnSpc>
              <a:spcAft>
                <a:spcPts val="1000"/>
              </a:spcAft>
            </a:pPr>
            <a:r>
              <a:rPr lang="en-US" sz="1800" dirty="0"/>
              <a:t>$def1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/a8eff44f-8c92-45c3-a3fb-9880802d67a7"</a:t>
            </a:r>
          </a:p>
          <a:p>
            <a:pPr>
              <a:lnSpc>
                <a:spcPct val="100000"/>
              </a:lnSpc>
              <a:spcAft>
                <a:spcPts val="1000"/>
              </a:spcAft>
            </a:pPr>
            <a:r>
              <a:rPr lang="en-US" sz="1800" dirty="0"/>
              <a:t>$scope = "/subscriptions/$</a:t>
            </a:r>
            <a:r>
              <a:rPr lang="en-US" sz="1800" dirty="0" err="1"/>
              <a:t>subscriptionId</a:t>
            </a:r>
            <a:r>
              <a:rPr lang="en-US" sz="1800" dirty="0"/>
              <a:t>";</a:t>
            </a:r>
          </a:p>
          <a:p>
            <a:pPr>
              <a:lnSpc>
                <a:spcPct val="100000"/>
              </a:lnSpc>
              <a:spcAft>
                <a:spcPts val="1000"/>
              </a:spcAft>
            </a:pPr>
            <a:r>
              <a:rPr lang="en-US" sz="1800" dirty="0"/>
              <a:t>$assign = New-</a:t>
            </a:r>
            <a:r>
              <a:rPr lang="en-US" sz="1800" dirty="0" err="1"/>
              <a:t>AzPolicyAssignment</a:t>
            </a:r>
            <a:r>
              <a:rPr lang="en-US" sz="1800" dirty="0"/>
              <a:t> -Name "ASC provisioning Azure Policy Addon for Kubernetes" -Description "This policy assignment was automatically created by Azure Security Center for agent installation as configured in Security Center auto provisioning." -</a:t>
            </a:r>
            <a:r>
              <a:rPr lang="en-US" sz="1800" dirty="0" err="1"/>
              <a:t>PolicyDefinition</a:t>
            </a:r>
            <a:r>
              <a:rPr lang="en-US" sz="1800" dirty="0"/>
              <a:t> $def1 -Scope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pic>
        <p:nvPicPr>
          <p:cNvPr id="4" name="Picture 3">
            <a:extLst>
              <a:ext uri="{FF2B5EF4-FFF2-40B4-BE49-F238E27FC236}">
                <a16:creationId xmlns:a16="http://schemas.microsoft.com/office/drawing/2014/main" id="{598C87D1-564E-48F3-87FB-EADC9184B311}"/>
              </a:ext>
            </a:extLst>
          </p:cNvPr>
          <p:cNvPicPr>
            <a:picLocks noChangeAspect="1"/>
          </p:cNvPicPr>
          <p:nvPr/>
        </p:nvPicPr>
        <p:blipFill>
          <a:blip r:embed="rId3"/>
          <a:stretch>
            <a:fillRect/>
          </a:stretch>
        </p:blipFill>
        <p:spPr>
          <a:xfrm>
            <a:off x="7289452" y="902368"/>
            <a:ext cx="3646214" cy="2144029"/>
          </a:xfrm>
          <a:prstGeom prst="rect">
            <a:avLst/>
          </a:prstGeom>
        </p:spPr>
      </p:pic>
    </p:spTree>
    <p:extLst>
      <p:ext uri="{BB962C8B-B14F-4D97-AF65-F5344CB8AC3E}">
        <p14:creationId xmlns:p14="http://schemas.microsoft.com/office/powerpoint/2010/main" val="826869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Azure Defender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we discuss each Azure Defender feature, we will review the Azure Policy items that map to those features.</a:t>
            </a:r>
          </a:p>
          <a:p>
            <a:pPr>
              <a:lnSpc>
                <a:spcPct val="100000"/>
              </a:lnSpc>
              <a:spcAft>
                <a:spcPts val="1000"/>
              </a:spcAft>
            </a:pPr>
            <a:endParaRPr lang="en-US" sz="1800" dirty="0"/>
          </a:p>
          <a:p>
            <a:pPr>
              <a:lnSpc>
                <a:spcPct val="100000"/>
              </a:lnSpc>
              <a:spcAft>
                <a:spcPts val="1000"/>
              </a:spcAft>
            </a:pPr>
            <a:r>
              <a:rPr lang="en-US" sz="1800" dirty="0"/>
              <a:t>Some features will not contain or reference Azure Policy elements.</a:t>
            </a:r>
          </a:p>
        </p:txBody>
      </p:sp>
    </p:spTree>
    <p:extLst>
      <p:ext uri="{BB962C8B-B14F-4D97-AF65-F5344CB8AC3E}">
        <p14:creationId xmlns:p14="http://schemas.microsoft.com/office/powerpoint/2010/main" val="41550700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Utilize Azure Portal or REST API to remove exclusions.</a:t>
            </a:r>
          </a:p>
          <a:p>
            <a:pPr>
              <a:lnSpc>
                <a:spcPct val="100000"/>
              </a:lnSpc>
              <a:spcAft>
                <a:spcPts val="1000"/>
              </a:spcAft>
            </a:pPr>
            <a:endParaRPr lang="en-US" sz="1800" b="1" dirty="0"/>
          </a:p>
          <a:p>
            <a:pPr>
              <a:lnSpc>
                <a:spcPct val="100000"/>
              </a:lnSpc>
              <a:spcAft>
                <a:spcPts val="1000"/>
              </a:spcAft>
            </a:pPr>
            <a:r>
              <a:rPr lang="en-US" sz="1800" dirty="0">
                <a:hlinkClick r:id="rId3"/>
              </a:rPr>
              <a:t>https://management.azure.com/subscriptions/$subscriptionId/providers/Microsoft.Authorization/policyAssignments/SecurityCenterBuiltIn?api-version=2019-09-01</a:t>
            </a:r>
            <a:endParaRPr lang="en-US" sz="1800" dirty="0"/>
          </a:p>
          <a:p>
            <a:pPr>
              <a:lnSpc>
                <a:spcPct val="100000"/>
              </a:lnSpc>
              <a:spcAft>
                <a:spcPts val="1000"/>
              </a:spcAft>
            </a:pPr>
            <a:endParaRPr lang="en-US" sz="1800" dirty="0"/>
          </a:p>
          <a:p>
            <a:pPr>
              <a:lnSpc>
                <a:spcPct val="100000"/>
              </a:lnSpc>
              <a:spcAft>
                <a:spcPts val="1000"/>
              </a:spcAft>
            </a:pPr>
            <a:r>
              <a:rPr lang="en-US" sz="1800" dirty="0"/>
              <a:t>"</a:t>
            </a:r>
            <a:r>
              <a:rPr lang="en-US" sz="1800" dirty="0" err="1"/>
              <a:t>excludedOutOfTheBoxStandards</a:t>
            </a:r>
            <a:r>
              <a:rPr lang="en-US" sz="1800" dirty="0"/>
              <a:t>":["SOC </a:t>
            </a:r>
            <a:r>
              <a:rPr lang="en-US" sz="1800" dirty="0" err="1"/>
              <a:t>TSP","Azure</a:t>
            </a:r>
            <a:r>
              <a:rPr lang="en-US" sz="1800" dirty="0"/>
              <a:t> Security </a:t>
            </a:r>
            <a:r>
              <a:rPr lang="en-US" sz="1800" dirty="0" err="1"/>
              <a:t>Benchmark","PCI</a:t>
            </a:r>
            <a:r>
              <a:rPr lang="en-US" sz="1800" dirty="0"/>
              <a:t> DSS 3.2.1","ISO 27001"]</a:t>
            </a:r>
          </a:p>
          <a:p>
            <a:pPr>
              <a:lnSpc>
                <a:spcPct val="100000"/>
              </a:lnSpc>
              <a:spcAft>
                <a:spcPts val="1000"/>
              </a:spcAft>
            </a:pPr>
            <a:endParaRPr lang="en-US" sz="1800" dirty="0"/>
          </a:p>
          <a:p>
            <a:pPr>
              <a:lnSpc>
                <a:spcPct val="100000"/>
              </a:lnSpc>
              <a:spcAft>
                <a:spcPts val="1000"/>
              </a:spcAft>
            </a:pPr>
            <a:r>
              <a:rPr lang="en-US" sz="1800" dirty="0"/>
              <a:t>Set to an empty array to allow all standard to display</a:t>
            </a:r>
          </a:p>
        </p:txBody>
      </p:sp>
    </p:spTree>
    <p:extLst>
      <p:ext uri="{BB962C8B-B14F-4D97-AF65-F5344CB8AC3E}">
        <p14:creationId xmlns:p14="http://schemas.microsoft.com/office/powerpoint/2010/main" val="28855567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0481650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41773127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VM Vulnerability Assessments are not driven by Azure Policy.</a:t>
            </a:r>
            <a:endParaRPr lang="en-US" sz="1800" b="1" dirty="0"/>
          </a:p>
        </p:txBody>
      </p:sp>
    </p:spTree>
    <p:extLst>
      <p:ext uri="{BB962C8B-B14F-4D97-AF65-F5344CB8AC3E}">
        <p14:creationId xmlns:p14="http://schemas.microsoft.com/office/powerpoint/2010/main" val="3686985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#get all </a:t>
            </a:r>
            <a:r>
              <a:rPr lang="en-US" sz="1800" dirty="0" err="1"/>
              <a:t>vms</a:t>
            </a:r>
            <a:endParaRPr lang="en-US" sz="1800" dirty="0"/>
          </a:p>
          <a:p>
            <a:pPr>
              <a:lnSpc>
                <a:spcPct val="100000"/>
              </a:lnSpc>
              <a:spcAft>
                <a:spcPts val="1000"/>
              </a:spcAft>
            </a:pPr>
            <a:r>
              <a:rPr lang="en-US" sz="1800" dirty="0"/>
              <a:t>$</a:t>
            </a:r>
            <a:r>
              <a:rPr lang="en-US" sz="1800" dirty="0" err="1"/>
              <a:t>vms</a:t>
            </a:r>
            <a:r>
              <a:rPr lang="en-US" sz="1800" dirty="0"/>
              <a:t> = Get-</a:t>
            </a:r>
            <a:r>
              <a:rPr lang="en-US" sz="1800" dirty="0" err="1"/>
              <a:t>AzVM</a:t>
            </a:r>
            <a:endParaRPr lang="en-US" sz="1800" dirty="0"/>
          </a:p>
          <a:p>
            <a:pPr>
              <a:lnSpc>
                <a:spcPct val="100000"/>
              </a:lnSpc>
              <a:spcAft>
                <a:spcPts val="1000"/>
              </a:spcAft>
            </a:pPr>
            <a:r>
              <a:rPr lang="en-US" sz="1800" dirty="0"/>
              <a:t>#deploy...</a:t>
            </a:r>
          </a:p>
          <a:p>
            <a:pPr>
              <a:lnSpc>
                <a:spcPct val="100000"/>
              </a:lnSpc>
              <a:spcAft>
                <a:spcPts val="1000"/>
              </a:spcAft>
            </a:pPr>
            <a:r>
              <a:rPr lang="en-US" sz="1800" dirty="0"/>
              <a:t>foreach($</a:t>
            </a:r>
            <a:r>
              <a:rPr lang="en-US" sz="1800" dirty="0" err="1"/>
              <a:t>vm</a:t>
            </a:r>
            <a:r>
              <a:rPr lang="en-US" sz="1800" dirty="0"/>
              <a:t> in $</a:t>
            </a:r>
            <a:r>
              <a:rPr lang="en-US" sz="1800" dirty="0" err="1"/>
              <a:t>vms</a:t>
            </a:r>
            <a:r>
              <a:rPr lang="en-US" sz="1800" dirty="0"/>
              <a:t>)</a:t>
            </a:r>
          </a:p>
          <a:p>
            <a:pPr>
              <a:lnSpc>
                <a:spcPct val="100000"/>
              </a:lnSpc>
              <a:spcAft>
                <a:spcPts val="1000"/>
              </a:spcAft>
            </a:pPr>
            <a:r>
              <a:rPr lang="en-US" sz="1800" dirty="0"/>
              <a:t>{</a:t>
            </a:r>
          </a:p>
          <a:p>
            <a:pPr>
              <a:lnSpc>
                <a:spcPct val="100000"/>
              </a:lnSpc>
              <a:spcAft>
                <a:spcPts val="1000"/>
              </a:spcAft>
            </a:pPr>
            <a:r>
              <a:rPr lang="en-US" sz="1800" dirty="0"/>
              <a:t>$res = Invoke-</a:t>
            </a:r>
            <a:r>
              <a:rPr lang="en-US" sz="1800" dirty="0" err="1"/>
              <a:t>AzRestMethod</a:t>
            </a:r>
            <a:r>
              <a:rPr lang="en-US" sz="1800" dirty="0"/>
              <a:t> -Path ('{0}/providers/</a:t>
            </a:r>
            <a:r>
              <a:rPr lang="en-US" sz="1800" dirty="0" err="1"/>
              <a:t>Microsoft.Security</a:t>
            </a:r>
            <a:r>
              <a:rPr lang="en-US" sz="1800" dirty="0"/>
              <a:t>/</a:t>
            </a:r>
            <a:r>
              <a:rPr lang="en-US" sz="1800" dirty="0" err="1"/>
              <a:t>serverVulnerabilityAssessments</a:t>
            </a:r>
            <a:r>
              <a:rPr lang="en-US" sz="1800" dirty="0"/>
              <a:t>/</a:t>
            </a:r>
            <a:r>
              <a:rPr lang="en-US" sz="1800" dirty="0" err="1"/>
              <a:t>default?api-Version</a:t>
            </a:r>
            <a:r>
              <a:rPr lang="en-US" sz="1800" dirty="0"/>
              <a:t>=2015-06-01-preview' -f $vm.id) -Method PUT</a:t>
            </a:r>
          </a:p>
          <a:p>
            <a:pPr>
              <a:lnSpc>
                <a:spcPct val="100000"/>
              </a:lnSpc>
              <a:spcAft>
                <a:spcPts val="1000"/>
              </a:spcAft>
            </a:pPr>
            <a:r>
              <a:rPr lang="en-US" sz="1800" dirty="0"/>
              <a:t>}</a:t>
            </a:r>
            <a:endParaRPr lang="en-US" sz="1800" b="1" dirty="0"/>
          </a:p>
        </p:txBody>
      </p:sp>
    </p:spTree>
    <p:extLst>
      <p:ext uri="{BB962C8B-B14F-4D97-AF65-F5344CB8AC3E}">
        <p14:creationId xmlns:p14="http://schemas.microsoft.com/office/powerpoint/2010/main" val="37660511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339776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4646428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590927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Assessments are not driven by Azure Policy.</a:t>
            </a:r>
            <a:endParaRPr lang="en-US" sz="1800" b="1" dirty="0"/>
          </a:p>
        </p:txBody>
      </p:sp>
    </p:spTree>
    <p:extLst>
      <p:ext uri="{BB962C8B-B14F-4D97-AF65-F5344CB8AC3E}">
        <p14:creationId xmlns:p14="http://schemas.microsoft.com/office/powerpoint/2010/main" val="7052060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 Get-</a:t>
            </a:r>
            <a:r>
              <a:rPr lang="en-US" sz="1800" dirty="0" err="1"/>
              <a:t>AzSqlDatabase</a:t>
            </a:r>
            <a:r>
              <a:rPr lang="en-US" sz="1800" dirty="0"/>
              <a:t> -</a:t>
            </a:r>
            <a:r>
              <a:rPr lang="en-US" sz="1800" dirty="0" err="1"/>
              <a:t>ResourceGroupName</a:t>
            </a:r>
            <a:r>
              <a:rPr lang="en-US" sz="1800" dirty="0"/>
              <a:t> "ResourceGroup01" -</a:t>
            </a:r>
            <a:r>
              <a:rPr lang="en-US" sz="1800" dirty="0" err="1"/>
              <a:t>ServerName</a:t>
            </a:r>
            <a:r>
              <a:rPr lang="en-US" sz="1800" dirty="0"/>
              <a:t> $"Server01" `</a:t>
            </a:r>
          </a:p>
          <a:p>
            <a:pPr>
              <a:lnSpc>
                <a:spcPct val="100000"/>
              </a:lnSpc>
              <a:spcAft>
                <a:spcPts val="1000"/>
              </a:spcAft>
            </a:pPr>
            <a:r>
              <a:rPr lang="en-US" sz="1800" dirty="0"/>
              <a:t>| where {$_.</a:t>
            </a:r>
            <a:r>
              <a:rPr lang="en-US" sz="1800" dirty="0" err="1"/>
              <a:t>DatabaseName</a:t>
            </a:r>
            <a:r>
              <a:rPr lang="en-US" sz="1800" dirty="0"/>
              <a:t> -ne "master"}  `</a:t>
            </a:r>
          </a:p>
          <a:p>
            <a:pPr>
              <a:lnSpc>
                <a:spcPct val="100000"/>
              </a:lnSpc>
              <a:spcAft>
                <a:spcPts val="1000"/>
              </a:spcAft>
            </a:pPr>
            <a:r>
              <a:rPr lang="en-US" sz="1800" dirty="0"/>
              <a:t>| Update-</a:t>
            </a:r>
            <a:r>
              <a:rPr lang="en-US" sz="1800" dirty="0" err="1"/>
              <a:t>AzSqlDatabaseVulnerabilityAssessmentSetting</a:t>
            </a:r>
            <a:r>
              <a:rPr lang="en-US" sz="1800" dirty="0"/>
              <a:t> `</a:t>
            </a:r>
          </a:p>
          <a:p>
            <a:pPr>
              <a:lnSpc>
                <a:spcPct val="100000"/>
              </a:lnSpc>
              <a:spcAft>
                <a:spcPts val="1000"/>
              </a:spcAft>
            </a:pPr>
            <a:r>
              <a:rPr lang="en-US" sz="1800" dirty="0"/>
              <a:t>               -</a:t>
            </a:r>
            <a:r>
              <a:rPr lang="en-US" sz="1800" dirty="0" err="1"/>
              <a:t>StorageAccountName</a:t>
            </a:r>
            <a:r>
              <a:rPr lang="en-US" sz="1800" dirty="0"/>
              <a:t> "</a:t>
            </a:r>
            <a:r>
              <a:rPr lang="en-US" sz="1800" dirty="0" err="1"/>
              <a:t>mystorage</a:t>
            </a:r>
            <a:r>
              <a:rPr lang="en-US" sz="1800" dirty="0"/>
              <a:t>" `</a:t>
            </a:r>
          </a:p>
          <a:p>
            <a:pPr>
              <a:lnSpc>
                <a:spcPct val="100000"/>
              </a:lnSpc>
              <a:spcAft>
                <a:spcPts val="1000"/>
              </a:spcAft>
            </a:pPr>
            <a:r>
              <a:rPr lang="en-US" sz="1800" dirty="0"/>
              <a:t>               -</a:t>
            </a:r>
            <a:r>
              <a:rPr lang="en-US" sz="1800" dirty="0" err="1"/>
              <a:t>ScanResultsContainerName</a:t>
            </a:r>
            <a:r>
              <a:rPr lang="en-US" sz="1800" dirty="0"/>
              <a:t> "vulnerability-assessment" `</a:t>
            </a:r>
          </a:p>
          <a:p>
            <a:pPr>
              <a:lnSpc>
                <a:spcPct val="100000"/>
              </a:lnSpc>
              <a:spcAft>
                <a:spcPts val="1000"/>
              </a:spcAft>
            </a:pPr>
            <a:r>
              <a:rPr lang="en-US" sz="1800" dirty="0"/>
              <a:t>               -</a:t>
            </a:r>
            <a:r>
              <a:rPr lang="en-US" sz="1800" dirty="0" err="1"/>
              <a:t>RecurringScansInterval</a:t>
            </a:r>
            <a:r>
              <a:rPr lang="en-US" sz="1800" dirty="0"/>
              <a:t> Weekly `</a:t>
            </a:r>
          </a:p>
          <a:p>
            <a:pPr>
              <a:lnSpc>
                <a:spcPct val="100000"/>
              </a:lnSpc>
              <a:spcAft>
                <a:spcPts val="1000"/>
              </a:spcAft>
            </a:pPr>
            <a:r>
              <a:rPr lang="en-US" sz="1800" dirty="0"/>
              <a:t>               -</a:t>
            </a:r>
            <a:r>
              <a:rPr lang="en-US" sz="1800" dirty="0" err="1"/>
              <a:t>EmailSubscriptionAdmins</a:t>
            </a:r>
            <a:r>
              <a:rPr lang="en-US" sz="1800" dirty="0"/>
              <a:t> $true `</a:t>
            </a:r>
          </a:p>
          <a:p>
            <a:pPr>
              <a:lnSpc>
                <a:spcPct val="100000"/>
              </a:lnSpc>
              <a:spcAft>
                <a:spcPts val="1000"/>
              </a:spcAft>
            </a:pPr>
            <a:r>
              <a:rPr lang="en-US" sz="1800" dirty="0"/>
              <a:t>	-</a:t>
            </a:r>
            <a:r>
              <a:rPr lang="en-US" sz="1800" dirty="0" err="1"/>
              <a:t>NotificationEmail</a:t>
            </a:r>
            <a:r>
              <a:rPr lang="en-US" sz="1800" dirty="0"/>
              <a:t> @("mail1@mail.com" , "mail2@mail.com")</a:t>
            </a:r>
            <a:endParaRPr lang="en-US" sz="1800" b="1" dirty="0"/>
          </a:p>
        </p:txBody>
      </p:sp>
    </p:spTree>
    <p:extLst>
      <p:ext uri="{BB962C8B-B14F-4D97-AF65-F5344CB8AC3E}">
        <p14:creationId xmlns:p14="http://schemas.microsoft.com/office/powerpoint/2010/main" val="5030049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7978153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ConfigurationChange</a:t>
            </a:r>
            <a:r>
              <a:rPr lang="en-US" sz="1800" dirty="0"/>
              <a:t> table </a:t>
            </a:r>
            <a:br>
              <a:rPr lang="en-US" sz="1800" dirty="0"/>
            </a:br>
            <a:r>
              <a:rPr lang="en-US" sz="1800" dirty="0"/>
              <a:t>to query for FIM logs.</a:t>
            </a:r>
            <a:endParaRPr lang="en-US" sz="1800" b="1" dirty="0"/>
          </a:p>
        </p:txBody>
      </p:sp>
      <p:pic>
        <p:nvPicPr>
          <p:cNvPr id="4" name="Picture 3">
            <a:extLst>
              <a:ext uri="{FF2B5EF4-FFF2-40B4-BE49-F238E27FC236}">
                <a16:creationId xmlns:a16="http://schemas.microsoft.com/office/drawing/2014/main" id="{71CF9061-043E-4304-9CAE-50455CD28623}"/>
              </a:ext>
            </a:extLst>
          </p:cNvPr>
          <p:cNvPicPr>
            <a:picLocks noChangeAspect="1"/>
          </p:cNvPicPr>
          <p:nvPr/>
        </p:nvPicPr>
        <p:blipFill>
          <a:blip r:embed="rId3"/>
          <a:stretch>
            <a:fillRect/>
          </a:stretch>
        </p:blipFill>
        <p:spPr>
          <a:xfrm>
            <a:off x="4163354" y="717706"/>
            <a:ext cx="7446034" cy="5065329"/>
          </a:xfrm>
          <a:prstGeom prst="rect">
            <a:avLst/>
          </a:prstGeom>
        </p:spPr>
      </p:pic>
    </p:spTree>
    <p:extLst>
      <p:ext uri="{BB962C8B-B14F-4D97-AF65-F5344CB8AC3E}">
        <p14:creationId xmlns:p14="http://schemas.microsoft.com/office/powerpoint/2010/main" val="38475667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a:t>
            </a:r>
          </a:p>
          <a:p>
            <a:pPr>
              <a:lnSpc>
                <a:spcPct val="100000"/>
              </a:lnSpc>
              <a:spcAft>
                <a:spcPts val="1000"/>
              </a:spcAft>
            </a:pPr>
            <a:r>
              <a:rPr lang="en-US" sz="1800" dirty="0"/>
              <a:t>| order by Computer, </a:t>
            </a:r>
            <a:r>
              <a:rPr lang="en-US" sz="1800" dirty="0" err="1"/>
              <a:t>RegistryKey</a:t>
            </a:r>
            <a:endParaRPr lang="en-US" sz="1800" dirty="0"/>
          </a:p>
          <a:p>
            <a:pPr>
              <a:lnSpc>
                <a:spcPct val="100000"/>
              </a:lnSpc>
              <a:spcAft>
                <a:spcPts val="1000"/>
              </a:spcAft>
            </a:pPr>
            <a:endParaRPr lang="en-US" sz="1800" b="1" dirty="0"/>
          </a:p>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 'Files')</a:t>
            </a:r>
          </a:p>
          <a:p>
            <a:pPr>
              <a:lnSpc>
                <a:spcPct val="100000"/>
              </a:lnSpc>
              <a:spcAft>
                <a:spcPts val="1000"/>
              </a:spcAft>
            </a:pPr>
            <a:r>
              <a:rPr lang="en-US" sz="1800" dirty="0"/>
              <a:t>| summarize count() by Computer, </a:t>
            </a:r>
            <a:r>
              <a:rPr lang="en-US" sz="1800" dirty="0" err="1"/>
              <a:t>ConfigChangeType</a:t>
            </a:r>
            <a:endParaRPr lang="en-US" sz="1800" dirty="0"/>
          </a:p>
        </p:txBody>
      </p:sp>
    </p:spTree>
    <p:extLst>
      <p:ext uri="{BB962C8B-B14F-4D97-AF65-F5344CB8AC3E}">
        <p14:creationId xmlns:p14="http://schemas.microsoft.com/office/powerpoint/2010/main" val="16772855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pic>
        <p:nvPicPr>
          <p:cNvPr id="4" name="Picture 3">
            <a:extLst>
              <a:ext uri="{FF2B5EF4-FFF2-40B4-BE49-F238E27FC236}">
                <a16:creationId xmlns:a16="http://schemas.microsoft.com/office/drawing/2014/main" id="{E29A6BDA-7704-4626-868B-D00074AB3279}"/>
              </a:ext>
            </a:extLst>
          </p:cNvPr>
          <p:cNvPicPr>
            <a:picLocks noChangeAspect="1"/>
          </p:cNvPicPr>
          <p:nvPr/>
        </p:nvPicPr>
        <p:blipFill>
          <a:blip r:embed="rId3"/>
          <a:stretch>
            <a:fillRect/>
          </a:stretch>
        </p:blipFill>
        <p:spPr>
          <a:xfrm>
            <a:off x="872039" y="2189748"/>
            <a:ext cx="10086975" cy="3429000"/>
          </a:xfrm>
          <a:prstGeom prst="rect">
            <a:avLst/>
          </a:prstGeom>
        </p:spPr>
      </p:pic>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spTree>
    <p:extLst>
      <p:ext uri="{BB962C8B-B14F-4D97-AF65-F5344CB8AC3E}">
        <p14:creationId xmlns:p14="http://schemas.microsoft.com/office/powerpoint/2010/main" val="1990414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5965446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Log Analytics Agent Deployment (Pre-req)</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t>
            </a:r>
            <a:r>
              <a:rPr lang="en-US" sz="1800" dirty="0" err="1"/>
              <a:t>PublicSettings</a:t>
            </a:r>
            <a:r>
              <a:rPr lang="en-US" sz="1800" dirty="0"/>
              <a:t> = @{"workspaceId" = $</a:t>
            </a:r>
            <a:r>
              <a:rPr lang="en-US" sz="1800" dirty="0" err="1"/>
              <a:t>workspaceId</a:t>
            </a:r>
            <a:r>
              <a:rPr lang="en-US" sz="1800" dirty="0"/>
              <a:t> }</a:t>
            </a:r>
          </a:p>
          <a:p>
            <a:pPr>
              <a:lnSpc>
                <a:spcPct val="100000"/>
              </a:lnSpc>
              <a:spcAft>
                <a:spcPts val="1000"/>
              </a:spcAft>
            </a:pPr>
            <a:endParaRPr lang="en-US" sz="1800" dirty="0"/>
          </a:p>
          <a:p>
            <a:pPr>
              <a:lnSpc>
                <a:spcPct val="100000"/>
              </a:lnSpc>
              <a:spcAft>
                <a:spcPts val="1000"/>
              </a:spcAft>
            </a:pPr>
            <a:r>
              <a:rPr lang="en-US" sz="1800" dirty="0"/>
              <a:t>$</a:t>
            </a:r>
            <a:r>
              <a:rPr lang="en-US" sz="1800" dirty="0" err="1"/>
              <a:t>ProtectedSettings</a:t>
            </a:r>
            <a:r>
              <a:rPr lang="en-US" sz="1800" dirty="0"/>
              <a:t> = @{"workspaceKey" = $</a:t>
            </a:r>
            <a:r>
              <a:rPr lang="en-US" sz="1800" dirty="0" err="1"/>
              <a:t>workspaceKey</a:t>
            </a:r>
            <a:r>
              <a:rPr lang="en-US" sz="1800" dirty="0"/>
              <a:t> }</a:t>
            </a:r>
          </a:p>
          <a:p>
            <a:pPr>
              <a:lnSpc>
                <a:spcPct val="100000"/>
              </a:lnSpc>
              <a:spcAft>
                <a:spcPts val="1000"/>
              </a:spcAft>
            </a:pPr>
            <a:endParaRPr lang="en-US" sz="1800" dirty="0"/>
          </a:p>
          <a:p>
            <a:pPr>
              <a:lnSpc>
                <a:spcPct val="100000"/>
              </a:lnSpc>
              <a:spcAft>
                <a:spcPts val="1000"/>
              </a:spcAft>
            </a:pPr>
            <a:r>
              <a:rPr lang="en-US" sz="1800" dirty="0"/>
              <a:t>Set-</a:t>
            </a:r>
            <a:r>
              <a:rPr lang="en-US" sz="1800" dirty="0" err="1"/>
              <a:t>AzVMExtension</a:t>
            </a:r>
            <a:r>
              <a:rPr lang="en-US" sz="1800" dirty="0"/>
              <a:t> -</a:t>
            </a:r>
            <a:r>
              <a:rPr lang="en-US" sz="1800" dirty="0" err="1"/>
              <a:t>ResourceGroupName</a:t>
            </a:r>
            <a:r>
              <a:rPr lang="en-US" sz="1800" dirty="0"/>
              <a:t> $</a:t>
            </a:r>
            <a:r>
              <a:rPr lang="en-US" sz="1800" dirty="0" err="1"/>
              <a:t>rg.ResourceGroupName</a:t>
            </a:r>
            <a:r>
              <a:rPr lang="en-US" sz="1800" dirty="0"/>
              <a:t> -Location $</a:t>
            </a:r>
            <a:r>
              <a:rPr lang="en-US" sz="1800" dirty="0" err="1"/>
              <a:t>vm.Location</a:t>
            </a:r>
            <a:r>
              <a:rPr lang="en-US" sz="1800" dirty="0"/>
              <a:t> -</a:t>
            </a:r>
            <a:r>
              <a:rPr lang="en-US" sz="1800" dirty="0" err="1"/>
              <a:t>VMName</a:t>
            </a:r>
            <a:r>
              <a:rPr lang="en-US" sz="1800" dirty="0"/>
              <a:t> $</a:t>
            </a:r>
            <a:r>
              <a:rPr lang="en-US" sz="1800" dirty="0" err="1"/>
              <a:t>vm.Name</a:t>
            </a:r>
            <a:r>
              <a:rPr lang="en-US" sz="1800" dirty="0"/>
              <a:t> -Name "</a:t>
            </a:r>
            <a:r>
              <a:rPr lang="en-US" sz="1800" dirty="0" err="1"/>
              <a:t>MicrosoftMonitoringAgent</a:t>
            </a:r>
            <a:r>
              <a:rPr lang="en-US" sz="1800" dirty="0"/>
              <a:t>" -Publisher "</a:t>
            </a:r>
            <a:r>
              <a:rPr lang="en-US" sz="1800" dirty="0" err="1"/>
              <a:t>Microsoft.EnterpriseCloud.Monitoring</a:t>
            </a:r>
            <a:r>
              <a:rPr lang="en-US" sz="1800" dirty="0"/>
              <a:t>" -Type "</a:t>
            </a:r>
            <a:r>
              <a:rPr lang="en-US" sz="1800" dirty="0" err="1"/>
              <a:t>Microsoft.EnterpriseCloud.Monitoring.MicrosoftMonitoringAgent</a:t>
            </a:r>
            <a:r>
              <a:rPr lang="en-US" sz="1800" dirty="0"/>
              <a:t>" -</a:t>
            </a:r>
            <a:r>
              <a:rPr lang="en-US" sz="1800" dirty="0" err="1"/>
              <a:t>TypeHandlerVersion</a:t>
            </a:r>
            <a:r>
              <a:rPr lang="en-US" sz="1800" dirty="0"/>
              <a:t> "1.1" -Settings $</a:t>
            </a:r>
            <a:r>
              <a:rPr lang="en-US" sz="1800" dirty="0" err="1"/>
              <a:t>PublicSettings</a:t>
            </a:r>
            <a:r>
              <a:rPr lang="en-US" sz="1800" dirty="0"/>
              <a:t> -</a:t>
            </a:r>
            <a:r>
              <a:rPr lang="en-US" sz="1800" dirty="0" err="1"/>
              <a:t>ProtectedSettings</a:t>
            </a:r>
            <a:r>
              <a:rPr lang="en-US" sz="1800" dirty="0"/>
              <a:t> $</a:t>
            </a:r>
            <a:r>
              <a:rPr lang="en-US" sz="1800" dirty="0" err="1"/>
              <a:t>ProtectedSettings</a:t>
            </a:r>
            <a:r>
              <a:rPr lang="en-US" sz="1800" dirty="0"/>
              <a:t>;</a:t>
            </a:r>
            <a:endParaRPr lang="en-US" sz="1800" b="1" dirty="0"/>
          </a:p>
        </p:txBody>
      </p:sp>
    </p:spTree>
    <p:extLst>
      <p:ext uri="{BB962C8B-B14F-4D97-AF65-F5344CB8AC3E}">
        <p14:creationId xmlns:p14="http://schemas.microsoft.com/office/powerpoint/2010/main" val="41072227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(Change Tracking)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ChangeTracking</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385651620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pic>
        <p:nvPicPr>
          <p:cNvPr id="4" name="Picture 3">
            <a:extLst>
              <a:ext uri="{FF2B5EF4-FFF2-40B4-BE49-F238E27FC236}">
                <a16:creationId xmlns:a16="http://schemas.microsoft.com/office/drawing/2014/main" id="{71CF9061-043E-4304-9CAE-50455CD28623}"/>
              </a:ext>
            </a:extLst>
          </p:cNvPr>
          <p:cNvPicPr>
            <a:picLocks noChangeAspect="1"/>
          </p:cNvPicPr>
          <p:nvPr/>
        </p:nvPicPr>
        <p:blipFill>
          <a:blip r:embed="rId3"/>
          <a:stretch>
            <a:fillRect/>
          </a:stretch>
        </p:blipFill>
        <p:spPr>
          <a:xfrm>
            <a:off x="4163354" y="717706"/>
            <a:ext cx="7446034" cy="5065329"/>
          </a:xfrm>
          <a:prstGeom prst="rect">
            <a:avLst/>
          </a:prstGeom>
        </p:spPr>
      </p:pic>
    </p:spTree>
    <p:extLst>
      <p:ext uri="{BB962C8B-B14F-4D97-AF65-F5344CB8AC3E}">
        <p14:creationId xmlns:p14="http://schemas.microsoft.com/office/powerpoint/2010/main" val="407956052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103929661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0280187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(Container Insights)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AzSecurityPricing</a:t>
            </a:r>
            <a:r>
              <a:rPr lang="en-US" sz="1800" dirty="0"/>
              <a:t> -Name “</a:t>
            </a:r>
            <a:r>
              <a:rPr lang="en-US" sz="1800" dirty="0" err="1"/>
              <a:t>ContainerRegistry</a:t>
            </a:r>
            <a:r>
              <a:rPr lang="en-US" sz="1800" dirty="0"/>
              <a:t>” -</a:t>
            </a:r>
            <a:r>
              <a:rPr lang="en-US" sz="1800" dirty="0" err="1"/>
              <a:t>PricingTier</a:t>
            </a:r>
            <a:r>
              <a:rPr lang="en-US" sz="1800" dirty="0"/>
              <a:t> "Standard“</a:t>
            </a:r>
          </a:p>
          <a:p>
            <a:pPr>
              <a:lnSpc>
                <a:spcPct val="100000"/>
              </a:lnSpc>
              <a:spcAft>
                <a:spcPts val="1000"/>
              </a:spcAft>
            </a:pPr>
            <a:endParaRPr lang="en-US" sz="1800" dirty="0"/>
          </a:p>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ContainerInsights</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108608796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F8-468F-4B99-BDF9-0F571D4F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0D7C3-5C89-4B5A-99D5-A16662BCE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8E5CBA-89AE-4118-B841-2A0FD0FB6444}"/>
              </a:ext>
            </a:extLst>
          </p:cNvPr>
          <p:cNvPicPr>
            <a:picLocks noChangeAspect="1"/>
          </p:cNvPicPr>
          <p:nvPr/>
        </p:nvPicPr>
        <p:blipFill>
          <a:blip r:embed="rId2"/>
          <a:stretch>
            <a:fillRect/>
          </a:stretch>
        </p:blipFill>
        <p:spPr>
          <a:xfrm>
            <a:off x="0" y="20196"/>
            <a:ext cx="12192000" cy="6817607"/>
          </a:xfrm>
          <a:prstGeom prst="rect">
            <a:avLst/>
          </a:prstGeom>
        </p:spPr>
      </p:pic>
    </p:spTree>
    <p:extLst>
      <p:ext uri="{BB962C8B-B14F-4D97-AF65-F5344CB8AC3E}">
        <p14:creationId xmlns:p14="http://schemas.microsoft.com/office/powerpoint/2010/main" val="4284235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04952794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1229930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15967056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9640003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7054891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0213618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5557922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C47-A76E-4BF9-9532-521FC78C8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28398E-1DDC-4C8D-BFFE-F10869C38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A52791-6363-44ED-8B1E-D7F2B59402E7}"/>
              </a:ext>
            </a:extLst>
          </p:cNvPr>
          <p:cNvPicPr>
            <a:picLocks noChangeAspect="1"/>
          </p:cNvPicPr>
          <p:nvPr/>
        </p:nvPicPr>
        <p:blipFill>
          <a:blip r:embed="rId2"/>
          <a:stretch>
            <a:fillRect/>
          </a:stretch>
        </p:blipFill>
        <p:spPr>
          <a:xfrm>
            <a:off x="0" y="65695"/>
            <a:ext cx="12192000" cy="6703891"/>
          </a:xfrm>
          <a:prstGeom prst="rect">
            <a:avLst/>
          </a:prstGeom>
        </p:spPr>
      </p:pic>
    </p:spTree>
    <p:extLst>
      <p:ext uri="{BB962C8B-B14F-4D97-AF65-F5344CB8AC3E}">
        <p14:creationId xmlns:p14="http://schemas.microsoft.com/office/powerpoint/2010/main" val="1483593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91918814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AzureActivity</a:t>
            </a:r>
            <a:r>
              <a:rPr lang="en-US" sz="1800" dirty="0"/>
              <a:t> table </a:t>
            </a:r>
            <a:br>
              <a:rPr lang="en-US" sz="1800" dirty="0"/>
            </a:br>
            <a:r>
              <a:rPr lang="en-US" sz="1800" dirty="0"/>
              <a:t>to query for JIT access logs.</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23" y="2313214"/>
            <a:ext cx="93059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3469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 where </a:t>
            </a:r>
            <a:r>
              <a:rPr lang="en-US" sz="1800" dirty="0" err="1"/>
              <a:t>ResourceProviderValue</a:t>
            </a:r>
            <a:r>
              <a:rPr lang="en-US" sz="1800" dirty="0"/>
              <a:t> =~ "</a:t>
            </a:r>
            <a:r>
              <a:rPr lang="en-US" sz="1800" dirty="0" err="1"/>
              <a:t>Microsoft.Security</a:t>
            </a:r>
            <a:r>
              <a:rPr lang="en-US" sz="1800" dirty="0"/>
              <a:t>" </a:t>
            </a:r>
          </a:p>
          <a:p>
            <a:pPr>
              <a:lnSpc>
                <a:spcPct val="100000"/>
              </a:lnSpc>
              <a:spcAft>
                <a:spcPts val="1000"/>
              </a:spcAft>
            </a:pPr>
            <a:r>
              <a:rPr lang="en-US" sz="1800" dirty="0"/>
              <a:t>  | where </a:t>
            </a:r>
            <a:r>
              <a:rPr lang="en-US" sz="1800" dirty="0" err="1"/>
              <a:t>OperationNameValue</a:t>
            </a:r>
            <a:r>
              <a:rPr lang="en-US" sz="1800" dirty="0"/>
              <a:t> =~ "</a:t>
            </a:r>
            <a:r>
              <a:rPr lang="en-US" sz="1800" dirty="0" err="1"/>
              <a:t>Microsoft.Security</a:t>
            </a:r>
            <a:r>
              <a:rPr lang="en-US" sz="1800" dirty="0"/>
              <a:t>/locations/</a:t>
            </a:r>
            <a:r>
              <a:rPr lang="en-US" sz="1800" dirty="0" err="1"/>
              <a:t>jitNetworkAccessPolicies</a:t>
            </a:r>
            <a:r>
              <a:rPr lang="en-US" sz="1800" dirty="0"/>
              <a:t>/delete" </a:t>
            </a:r>
          </a:p>
          <a:p>
            <a:pPr>
              <a:lnSpc>
                <a:spcPct val="100000"/>
              </a:lnSpc>
              <a:spcAft>
                <a:spcPts val="1000"/>
              </a:spcAft>
            </a:pPr>
            <a:endParaRPr lang="en-US" sz="1800" dirty="0"/>
          </a:p>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where </a:t>
            </a:r>
            <a:r>
              <a:rPr lang="en-US" sz="1800" dirty="0" err="1"/>
              <a:t>TimeGenerated</a:t>
            </a:r>
            <a:r>
              <a:rPr lang="en-US" sz="1800" dirty="0"/>
              <a:t> &gt; ago(30d)</a:t>
            </a:r>
          </a:p>
          <a:p>
            <a:pPr>
              <a:lnSpc>
                <a:spcPct val="100000"/>
              </a:lnSpc>
              <a:spcAft>
                <a:spcPts val="1000"/>
              </a:spcAft>
            </a:pPr>
            <a:r>
              <a:rPr lang="en-US" sz="1800" dirty="0"/>
              <a:t>| where </a:t>
            </a:r>
            <a:r>
              <a:rPr lang="en-US" sz="1800" dirty="0" err="1"/>
              <a:t>OperationNameValue</a:t>
            </a:r>
            <a:r>
              <a:rPr lang="en-US" sz="1800" dirty="0"/>
              <a:t> == “</a:t>
            </a:r>
            <a:r>
              <a:rPr lang="en-US" sz="1800" dirty="0" err="1"/>
              <a:t>Microsoft.Security</a:t>
            </a:r>
            <a:r>
              <a:rPr lang="en-US" sz="1800" dirty="0"/>
              <a:t>/locations/</a:t>
            </a:r>
            <a:r>
              <a:rPr lang="en-US" sz="1800" dirty="0" err="1"/>
              <a:t>jitNetworkAccessPolicies</a:t>
            </a:r>
            <a:r>
              <a:rPr lang="en-US" sz="1800" dirty="0"/>
              <a:t>/initiate/action”</a:t>
            </a:r>
          </a:p>
          <a:p>
            <a:pPr>
              <a:lnSpc>
                <a:spcPct val="100000"/>
              </a:lnSpc>
              <a:spcAft>
                <a:spcPts val="1000"/>
              </a:spcAft>
            </a:pPr>
            <a:r>
              <a:rPr lang="en-US" sz="1800" dirty="0"/>
              <a:t>| extend </a:t>
            </a:r>
            <a:r>
              <a:rPr lang="en-US" sz="1800" dirty="0" err="1"/>
              <a:t>activityStatusValue</a:t>
            </a:r>
            <a:r>
              <a:rPr lang="en-US" sz="1800" dirty="0"/>
              <a:t> = </a:t>
            </a:r>
            <a:r>
              <a:rPr lang="en-US" sz="1800" dirty="0" err="1"/>
              <a:t>toString</a:t>
            </a:r>
            <a:r>
              <a:rPr lang="en-US" sz="1800" dirty="0"/>
              <a:t>(Properties </a:t>
            </a:r>
            <a:r>
              <a:rPr lang="en-US" sz="1800" dirty="0" err="1"/>
              <a:t>d.activityStatusValue</a:t>
            </a:r>
            <a:r>
              <a:rPr lang="en-US" sz="1800" dirty="0"/>
              <a:t>)</a:t>
            </a:r>
          </a:p>
          <a:p>
            <a:pPr>
              <a:lnSpc>
                <a:spcPct val="100000"/>
              </a:lnSpc>
              <a:spcAft>
                <a:spcPts val="1000"/>
              </a:spcAft>
            </a:pPr>
            <a:r>
              <a:rPr lang="en-US" sz="1800" dirty="0"/>
              <a:t>| extend </a:t>
            </a:r>
            <a:r>
              <a:rPr lang="en-US" sz="1800" dirty="0" err="1"/>
              <a:t>eventName</a:t>
            </a:r>
            <a:r>
              <a:rPr lang="en-US" sz="1800" dirty="0"/>
              <a:t> = </a:t>
            </a:r>
            <a:r>
              <a:rPr lang="en-US" sz="1800" dirty="0" err="1"/>
              <a:t>toString</a:t>
            </a:r>
            <a:r>
              <a:rPr lang="en-US" sz="1800" dirty="0"/>
              <a:t>(Properties </a:t>
            </a:r>
            <a:r>
              <a:rPr lang="en-US" sz="1800" dirty="0" err="1"/>
              <a:t>d.eventName</a:t>
            </a:r>
            <a:r>
              <a:rPr lang="en-US" sz="1800" dirty="0"/>
              <a:t>)</a:t>
            </a:r>
          </a:p>
          <a:p>
            <a:pPr>
              <a:lnSpc>
                <a:spcPct val="100000"/>
              </a:lnSpc>
              <a:spcAft>
                <a:spcPts val="1000"/>
              </a:spcAft>
            </a:pPr>
            <a:r>
              <a:rPr lang="en-US" sz="1800" dirty="0"/>
              <a:t>| extend Justification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)).Justification)</a:t>
            </a:r>
          </a:p>
          <a:p>
            <a:pPr>
              <a:lnSpc>
                <a:spcPct val="100000"/>
              </a:lnSpc>
              <a:spcAft>
                <a:spcPts val="1000"/>
              </a:spcAft>
            </a:pPr>
            <a:r>
              <a:rPr lang="en-US" sz="1800" dirty="0"/>
              <a:t>| extend User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)).User)</a:t>
            </a:r>
          </a:p>
          <a:p>
            <a:pPr>
              <a:lnSpc>
                <a:spcPct val="100000"/>
              </a:lnSpc>
              <a:spcAft>
                <a:spcPts val="1000"/>
              </a:spcAft>
            </a:pPr>
            <a:r>
              <a:rPr lang="en-US" sz="1800" dirty="0"/>
              <a:t>| summarize count(</a:t>
            </a:r>
            <a:r>
              <a:rPr lang="en-US" sz="1800" dirty="0" err="1"/>
              <a:t>activityStatusValue</a:t>
            </a:r>
            <a:r>
              <a:rPr lang="en-US" sz="1800" dirty="0"/>
              <a:t>) by </a:t>
            </a:r>
            <a:r>
              <a:rPr lang="en-US" sz="1800" dirty="0" err="1"/>
              <a:t>activityStatusValue</a:t>
            </a:r>
            <a:r>
              <a:rPr lang="en-US" sz="1800" dirty="0"/>
              <a:t>, </a:t>
            </a:r>
            <a:r>
              <a:rPr lang="en-US" sz="1800" dirty="0" err="1"/>
              <a:t>eventName</a:t>
            </a:r>
            <a:r>
              <a:rPr lang="en-US" sz="1800" dirty="0"/>
              <a:t>, Justification, User, </a:t>
            </a:r>
            <a:r>
              <a:rPr lang="en-US" sz="1800" dirty="0" err="1"/>
              <a:t>TimeGenerated</a:t>
            </a:r>
            <a:r>
              <a:rPr lang="en-US" sz="1800" dirty="0"/>
              <a:t>, </a:t>
            </a:r>
            <a:r>
              <a:rPr lang="en-US" sz="1800" dirty="0" err="1"/>
              <a:t>ResourceId</a:t>
            </a:r>
            <a:endParaRPr lang="en-US" sz="1800" dirty="0"/>
          </a:p>
        </p:txBody>
      </p:sp>
    </p:spTree>
    <p:extLst>
      <p:ext uri="{BB962C8B-B14F-4D97-AF65-F5344CB8AC3E}">
        <p14:creationId xmlns:p14="http://schemas.microsoft.com/office/powerpoint/2010/main" val="189327282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67593649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200" dirty="0"/>
              <a:t>$</a:t>
            </a:r>
            <a:r>
              <a:rPr lang="en-US" sz="1200" dirty="0" err="1"/>
              <a:t>JitPolicy</a:t>
            </a:r>
            <a:r>
              <a:rPr lang="en-US" sz="1200" dirty="0"/>
              <a:t> = (@{ id="/subscriptions/$</a:t>
            </a:r>
            <a:r>
              <a:rPr lang="en-US" sz="1200" dirty="0" err="1"/>
              <a:t>subscriptionId</a:t>
            </a:r>
            <a:r>
              <a:rPr lang="en-US" sz="1200" dirty="0"/>
              <a:t>/</a:t>
            </a:r>
            <a:r>
              <a:rPr lang="en-US" sz="1200" dirty="0" err="1"/>
              <a:t>resourceGroups</a:t>
            </a:r>
            <a:r>
              <a:rPr lang="en-US" sz="1200" dirty="0"/>
              <a:t>/$($</a:t>
            </a:r>
            <a:r>
              <a:rPr lang="en-US" sz="1200" dirty="0" err="1"/>
              <a:t>rg.ResourceGroupName</a:t>
            </a:r>
            <a:r>
              <a:rPr lang="en-US" sz="1200" dirty="0"/>
              <a:t>)/providers/</a:t>
            </a:r>
            <a:r>
              <a:rPr lang="en-US" sz="1200" dirty="0" err="1"/>
              <a:t>Microsoft.Compute</a:t>
            </a:r>
            <a:r>
              <a:rPr lang="en-US" sz="1200" dirty="0"/>
              <a:t>/</a:t>
            </a:r>
            <a:r>
              <a:rPr lang="en-US" sz="1200" dirty="0" err="1"/>
              <a:t>virtualMachines</a:t>
            </a:r>
            <a:r>
              <a:rPr lang="en-US" sz="1200" dirty="0"/>
              <a:t>/$($</a:t>
            </a:r>
            <a:r>
              <a:rPr lang="en-US" sz="1200" dirty="0" err="1"/>
              <a:t>vm.Name</a:t>
            </a:r>
            <a:r>
              <a:rPr lang="en-US" sz="1200" dirty="0"/>
              <a:t>)"</a:t>
            </a:r>
          </a:p>
          <a:p>
            <a:pPr>
              <a:lnSpc>
                <a:spcPct val="100000"/>
              </a:lnSpc>
              <a:spcAft>
                <a:spcPts val="1000"/>
              </a:spcAft>
            </a:pPr>
            <a:r>
              <a:rPr lang="en-US" sz="1200" dirty="0"/>
              <a:t>    ports=(@{</a:t>
            </a:r>
          </a:p>
          <a:p>
            <a:pPr>
              <a:lnSpc>
                <a:spcPct val="100000"/>
              </a:lnSpc>
              <a:spcAft>
                <a:spcPts val="1000"/>
              </a:spcAft>
            </a:pPr>
            <a:r>
              <a:rPr lang="en-US" sz="1200" dirty="0"/>
              <a:t>         number=22;</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a:t>
            </a:r>
          </a:p>
          <a:p>
            <a:pPr>
              <a:lnSpc>
                <a:spcPct val="100000"/>
              </a:lnSpc>
              <a:spcAft>
                <a:spcPts val="1000"/>
              </a:spcAft>
            </a:pPr>
            <a:r>
              <a:rPr lang="en-US" sz="1200" dirty="0"/>
              <a:t>         @{</a:t>
            </a:r>
          </a:p>
          <a:p>
            <a:pPr>
              <a:lnSpc>
                <a:spcPct val="100000"/>
              </a:lnSpc>
              <a:spcAft>
                <a:spcPts val="1000"/>
              </a:spcAft>
            </a:pPr>
            <a:r>
              <a:rPr lang="en-US" sz="1200" dirty="0"/>
              <a:t>         number=3389;</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   </a:t>
            </a:r>
          </a:p>
          <a:p>
            <a:pPr>
              <a:lnSpc>
                <a:spcPct val="100000"/>
              </a:lnSpc>
              <a:spcAft>
                <a:spcPts val="1000"/>
              </a:spcAft>
            </a:pPr>
            <a:r>
              <a:rPr lang="en-US" sz="1200" dirty="0"/>
              <a:t>$</a:t>
            </a:r>
            <a:r>
              <a:rPr lang="en-US" sz="1200" dirty="0" err="1"/>
              <a:t>JitPolicyArr</a:t>
            </a:r>
            <a:r>
              <a:rPr lang="en-US" sz="1200" dirty="0"/>
              <a:t>=@($JitPolicy)</a:t>
            </a:r>
          </a:p>
          <a:p>
            <a:pPr>
              <a:lnSpc>
                <a:spcPct val="100000"/>
              </a:lnSpc>
              <a:spcAft>
                <a:spcPts val="1000"/>
              </a:spcAft>
            </a:pPr>
            <a:r>
              <a:rPr lang="en-US" sz="1200" dirty="0"/>
              <a:t>Set-</a:t>
            </a:r>
            <a:r>
              <a:rPr lang="en-US" sz="1200" dirty="0" err="1"/>
              <a:t>AzJitNetworkAccessPolicy</a:t>
            </a:r>
            <a:r>
              <a:rPr lang="en-US" sz="1200" dirty="0"/>
              <a:t> -Kind "Basic" -Location $</a:t>
            </a:r>
            <a:r>
              <a:rPr lang="en-US" sz="1200" dirty="0" err="1"/>
              <a:t>vm.Location</a:t>
            </a:r>
            <a:r>
              <a:rPr lang="en-US" sz="1200" dirty="0"/>
              <a:t> -Name $</a:t>
            </a:r>
            <a:r>
              <a:rPr lang="en-US" sz="1200" dirty="0" err="1"/>
              <a:t>vm.Name</a:t>
            </a:r>
            <a:r>
              <a:rPr lang="en-US" sz="1200" dirty="0"/>
              <a:t> -</a:t>
            </a:r>
            <a:r>
              <a:rPr lang="en-US" sz="1200" dirty="0" err="1"/>
              <a:t>ResourceGroupName</a:t>
            </a:r>
            <a:r>
              <a:rPr lang="en-US" sz="1200" dirty="0"/>
              <a:t> $</a:t>
            </a:r>
            <a:r>
              <a:rPr lang="en-US" sz="1200" dirty="0" err="1"/>
              <a:t>vm.ResourceGroupName</a:t>
            </a:r>
            <a:r>
              <a:rPr lang="en-US" sz="1200" dirty="0"/>
              <a:t> -</a:t>
            </a:r>
            <a:r>
              <a:rPr lang="en-US" sz="1200" dirty="0" err="1"/>
              <a:t>VirtualMachine</a:t>
            </a:r>
            <a:r>
              <a:rPr lang="en-US" sz="1200" dirty="0"/>
              <a:t> $</a:t>
            </a:r>
            <a:r>
              <a:rPr lang="en-US" sz="1200" dirty="0" err="1"/>
              <a:t>JitPolicyArr</a:t>
            </a:r>
            <a:endParaRPr lang="en-US" sz="1200" b="1" dirty="0"/>
          </a:p>
        </p:txBody>
      </p:sp>
    </p:spTree>
    <p:extLst>
      <p:ext uri="{BB962C8B-B14F-4D97-AF65-F5344CB8AC3E}">
        <p14:creationId xmlns:p14="http://schemas.microsoft.com/office/powerpoint/2010/main" val="4399603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23" y="2313214"/>
            <a:ext cx="93059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1462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6F579-1A99-4BB7-AFBC-9CF1A65B48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11D93D-83D3-4A17-8662-ADCD25823DA9}"/>
              </a:ext>
            </a:extLst>
          </p:cNvPr>
          <p:cNvPicPr>
            <a:picLocks noChangeAspect="1"/>
          </p:cNvPicPr>
          <p:nvPr/>
        </p:nvPicPr>
        <p:blipFill>
          <a:blip r:embed="rId2"/>
          <a:stretch>
            <a:fillRect/>
          </a:stretch>
        </p:blipFill>
        <p:spPr>
          <a:xfrm>
            <a:off x="0" y="37443"/>
            <a:ext cx="12192000" cy="6783114"/>
          </a:xfrm>
          <a:prstGeom prst="rect">
            <a:avLst/>
          </a:prstGeom>
        </p:spPr>
      </p:pic>
    </p:spTree>
    <p:extLst>
      <p:ext uri="{BB962C8B-B14F-4D97-AF65-F5344CB8AC3E}">
        <p14:creationId xmlns:p14="http://schemas.microsoft.com/office/powerpoint/2010/main" val="641243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152108505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48062013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deployment necessary.  Enabled by default.</a:t>
            </a:r>
            <a:endParaRPr lang="en-US" sz="1800" b="1" dirty="0"/>
          </a:p>
        </p:txBody>
      </p:sp>
    </p:spTree>
    <p:extLst>
      <p:ext uri="{BB962C8B-B14F-4D97-AF65-F5344CB8AC3E}">
        <p14:creationId xmlns:p14="http://schemas.microsoft.com/office/powerpoint/2010/main" val="399276124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Azure Defender for IoT is a separate Portal outside of the Azure Security Center.</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9A29-37AD-4F55-9695-4646DBB73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5121E-26BC-435A-9365-9DBD52BED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90563E-1CF0-4246-9EA7-731B71A7C68C}"/>
              </a:ext>
            </a:extLst>
          </p:cNvPr>
          <p:cNvPicPr>
            <a:picLocks noChangeAspect="1"/>
          </p:cNvPicPr>
          <p:nvPr/>
        </p:nvPicPr>
        <p:blipFill>
          <a:blip r:embed="rId2"/>
          <a:stretch>
            <a:fillRect/>
          </a:stretch>
        </p:blipFill>
        <p:spPr>
          <a:xfrm>
            <a:off x="0" y="48823"/>
            <a:ext cx="12192000" cy="6760354"/>
          </a:xfrm>
          <a:prstGeom prst="rect">
            <a:avLst/>
          </a:prstGeom>
        </p:spPr>
      </p:pic>
    </p:spTree>
    <p:extLst>
      <p:ext uri="{BB962C8B-B14F-4D97-AF65-F5344CB8AC3E}">
        <p14:creationId xmlns:p14="http://schemas.microsoft.com/office/powerpoint/2010/main" val="4073976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Azure Defender solutions will evaluate either the control or data plane of Azure or non-Azure resources and generate security recommendations based on that particular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12501</TotalTime>
  <Words>11786</Words>
  <Application>Microsoft Office PowerPoint</Application>
  <PresentationFormat>Widescreen</PresentationFormat>
  <Paragraphs>1432</Paragraphs>
  <Slides>207</Slides>
  <Notes>166</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207</vt:i4>
      </vt:variant>
    </vt:vector>
  </HeadingPairs>
  <TitlesOfParts>
    <vt:vector size="226"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Why are we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Defender + Azure Sentinel : Better Together</vt:lpstr>
      <vt:lpstr>PowerPoint Presentation</vt:lpstr>
      <vt:lpstr>Azure Defender</vt:lpstr>
      <vt:lpstr>Azure Defender</vt:lpstr>
      <vt:lpstr>Azure Defender</vt:lpstr>
      <vt:lpstr>CSPM Philosophy </vt:lpstr>
      <vt:lpstr>Azure Defender Deployment</vt:lpstr>
      <vt:lpstr>Azure Defender Deployment</vt:lpstr>
      <vt:lpstr>PowerShell (Resources Enable)</vt:lpstr>
      <vt:lpstr>PowerShell (Agent Auto Deployment)</vt:lpstr>
      <vt:lpstr>Quick Note</vt:lpstr>
      <vt:lpstr>PowerShell (Dependency Agent Auto Deployment)</vt:lpstr>
      <vt:lpstr>PowerShell (AKS Policy)</vt:lpstr>
      <vt:lpstr>Azure Defender Solutions</vt:lpstr>
      <vt:lpstr>Agenda</vt:lpstr>
      <vt:lpstr>Azure Policy</vt:lpstr>
      <vt:lpstr>Azure Policy</vt:lpstr>
      <vt:lpstr>Azure Defender + Azure Policy</vt:lpstr>
      <vt:lpstr>Azure Defender + Azure Policy</vt:lpstr>
      <vt:lpstr>Deployment (Compliance)</vt:lpstr>
      <vt:lpstr>VM Vulnerability Assessments</vt:lpstr>
      <vt:lpstr>Azure Defender – VM Vulnerability Assessment</vt:lpstr>
      <vt:lpstr>KQL</vt:lpstr>
      <vt:lpstr>KQL Common Queries</vt:lpstr>
      <vt:lpstr>Azure Policy</vt:lpstr>
      <vt:lpstr>Deployment</vt:lpstr>
      <vt:lpstr>SQL Vulnerability Assessments</vt:lpstr>
      <vt:lpstr>KQL</vt:lpstr>
      <vt:lpstr>KQL Common Queries</vt:lpstr>
      <vt:lpstr>Azure Policy</vt:lpstr>
      <vt:lpstr>Deployment</vt:lpstr>
      <vt:lpstr>PowerPoint Presentation</vt:lpstr>
      <vt:lpstr>PowerPoint Presentation</vt:lpstr>
      <vt:lpstr>File Integrity</vt:lpstr>
      <vt:lpstr>File Integrity</vt:lpstr>
      <vt:lpstr>KQL</vt:lpstr>
      <vt:lpstr>KQL – Common Queries</vt:lpstr>
      <vt:lpstr>Azure Policy</vt:lpstr>
      <vt:lpstr>Log Analytics Agent Deployment (Pre-req)</vt:lpstr>
      <vt:lpstr>Deployment (Change Tracking)</vt:lpstr>
      <vt:lpstr>Container Image Scanning</vt:lpstr>
      <vt:lpstr>Container Protection</vt:lpstr>
      <vt:lpstr>KQL</vt:lpstr>
      <vt:lpstr>KQL – Common Queries</vt:lpstr>
      <vt:lpstr>Azure Policy</vt:lpstr>
      <vt:lpstr>Deployment (Container Insights)</vt:lpstr>
      <vt:lpstr>Adaptive Application Control</vt:lpstr>
      <vt:lpstr>Adaptive Application Control</vt:lpstr>
      <vt:lpstr>KQL</vt:lpstr>
      <vt:lpstr>KQL – Common Queries</vt:lpstr>
      <vt:lpstr>Azure Policy</vt:lpstr>
      <vt:lpstr>Deployment</vt:lpstr>
      <vt:lpstr>Adaptive Network Hardening</vt:lpstr>
      <vt:lpstr>Adaptive Network Hardening</vt:lpstr>
      <vt:lpstr>KQL</vt:lpstr>
      <vt:lpstr>KQL – Common Queries</vt:lpstr>
      <vt:lpstr>Azure Policy</vt:lpstr>
      <vt:lpstr>Deployment</vt:lpstr>
      <vt:lpstr>Just In Time VM Access</vt:lpstr>
      <vt:lpstr>JIT VM Access</vt:lpstr>
      <vt:lpstr>KQL</vt:lpstr>
      <vt:lpstr>KQL – Common Queries</vt:lpstr>
      <vt:lpstr>Azure Policy</vt:lpstr>
      <vt:lpstr>Deployment</vt:lpstr>
      <vt:lpstr>Network Map</vt:lpstr>
      <vt:lpstr>Network Map</vt:lpstr>
      <vt:lpstr>KQL</vt:lpstr>
      <vt:lpstr>KQL – Common Queries</vt:lpstr>
      <vt:lpstr>Azure Policy</vt:lpstr>
      <vt:lpstr>Deployment</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Azure Security Center + Security Agent</vt:lpstr>
      <vt:lpstr>Azure Sphere</vt:lpstr>
      <vt:lpstr>Security Baseline (IoT)</vt:lpstr>
      <vt:lpstr>Recommendations</vt:lpstr>
      <vt:lpstr>Recommendations</vt:lpstr>
      <vt:lpstr>Disable Recommendations</vt:lpstr>
      <vt:lpstr>PowerPoint Presentation</vt:lpstr>
      <vt:lpstr>PowerPoint Presentation</vt:lpstr>
      <vt:lpstr>Azure Defender APIs</vt:lpstr>
      <vt:lpstr>Azure Defender APIs</vt:lpstr>
      <vt:lpstr>Azure Resource Graph</vt:lpstr>
      <vt:lpstr>Resource Graph Explorer</vt:lpstr>
      <vt:lpstr>Resource Graph API</vt:lpstr>
      <vt:lpstr>Azure Defender – No API Features</vt:lpstr>
      <vt:lpstr>Adaptive Application Control APIs</vt:lpstr>
      <vt:lpstr>Authentication</vt:lpstr>
      <vt:lpstr>Versioning / Endpoints / Limits</vt:lpstr>
      <vt:lpstr>Limits</vt:lpstr>
      <vt:lpstr>Question…</vt:lpstr>
      <vt:lpstr>Question…</vt:lpstr>
      <vt:lpstr>Azure Security Center + Azure Defender – Case Studies</vt:lpstr>
      <vt:lpstr>Case Studies - NCR</vt:lpstr>
      <vt:lpstr>Case Studies - Centro Paula Souza</vt:lpstr>
      <vt:lpstr>DEMO: How to whiteboard designs</vt:lpstr>
      <vt:lpstr>Breakout Activity:  Azure Defender</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Logging - Focus on what’s important</vt:lpstr>
      <vt:lpstr>Azure Sentinel - Incidents</vt:lpstr>
      <vt:lpstr>Question…</vt:lpstr>
      <vt:lpstr>Azure Sentinel - Workbooks</vt:lpstr>
      <vt:lpstr>Azure Sentinel - Hunting</vt:lpstr>
      <vt:lpstr>Hunting Queries</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Evaluating a SIEM</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744</cp:revision>
  <dcterms:created xsi:type="dcterms:W3CDTF">2020-05-01T23:34:12Z</dcterms:created>
  <dcterms:modified xsi:type="dcterms:W3CDTF">2021-07-15T00:03:27Z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